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entation.xml" ContentType="application/vnd.openxmlformats-officedocument.presentationml.presentation.main+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21"/>
  </p:handout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58" r:id="rId20"/>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2880" userDrawn="1">
          <p15:clr>
            <a:srgbClr val="A4A3A4"/>
          </p15:clr>
        </p15:guide>
        <p15:guide id="3" pos="5488" userDrawn="1">
          <p15:clr>
            <a:srgbClr val="A4A3A4"/>
          </p15:clr>
        </p15:guide>
        <p15:guide id="4" pos="272" userDrawn="1">
          <p15:clr>
            <a:srgbClr val="A4A3A4"/>
          </p15:clr>
        </p15:guide>
        <p15:guide id="5" orient="horz" pos="2160" userDrawn="1">
          <p15:clr>
            <a:srgbClr val="A4A3A4"/>
          </p15:clr>
        </p15:guide>
        <p15:guide id="6" orient="horz" pos="4042" userDrawn="1">
          <p15:clr>
            <a:srgbClr val="A4A3A4"/>
          </p15:clr>
        </p15:guide>
        <p15:guide id="7" userDrawn="1">
          <p15:clr>
            <a:srgbClr val="A4A3A4"/>
          </p15:clr>
        </p15:guide>
        <p15:guide id="8" pos="5760" userDrawn="1">
          <p15:clr>
            <a:srgbClr val="A4A3A4"/>
          </p15:clr>
        </p15:guide>
        <p15:guide id="9" orient="horz" userDrawn="1">
          <p15:clr>
            <a:srgbClr val="A4A3A4"/>
          </p15:clr>
        </p15:guide>
        <p15:guide id="10" orient="horz" pos="4320" userDrawn="1">
          <p15:clr>
            <a:srgbClr val="A4A3A4"/>
          </p15:clr>
        </p15:guide>
        <p15:guide id="12" orient="horz" pos="686" userDrawn="1">
          <p15:clr>
            <a:srgbClr val="A4A3A4"/>
          </p15:clr>
        </p15:guide>
        <p15:guide id="13" orient="horz" pos="867" userDrawn="1">
          <p15:clr>
            <a:srgbClr val="A4A3A4"/>
          </p15:clr>
        </p15:guide>
        <p15:guide id="14" orient="horz" pos="2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616"/>
    <a:srgbClr val="50ABE0"/>
    <a:srgbClr val="19596C"/>
    <a:srgbClr val="DC9328"/>
    <a:srgbClr val="357F71"/>
    <a:srgbClr val="456F67"/>
    <a:srgbClr val="E7A23D"/>
    <a:srgbClr val="EDBA6C"/>
    <a:srgbClr val="809141"/>
    <a:srgbClr val="2C7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38" autoAdjust="0"/>
    <p:restoredTop sz="94660"/>
  </p:normalViewPr>
  <p:slideViewPr>
    <p:cSldViewPr snapToGrid="0" showGuides="1">
      <p:cViewPr varScale="1">
        <p:scale>
          <a:sx n="128" d="100"/>
          <a:sy n="128" d="100"/>
        </p:scale>
        <p:origin x="1152" y="176"/>
      </p:cViewPr>
      <p:guideLst>
        <p:guide orient="horz" pos="459"/>
        <p:guide pos="2880"/>
        <p:guide pos="5488"/>
        <p:guide pos="272"/>
        <p:guide orient="horz" pos="2160"/>
        <p:guide orient="horz" pos="4042"/>
        <p:guide/>
        <p:guide pos="5760"/>
        <p:guide orient="horz"/>
        <p:guide orient="horz" pos="4320"/>
        <p:guide orient="horz" pos="686"/>
        <p:guide orient="horz" pos="867"/>
        <p:guide orient="horz" pos="278"/>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3E23B0-7AFB-419F-88ED-9863E094EC0D}" type="datetimeFigureOut">
              <a:rPr lang="en-GB" smtClean="0"/>
              <a:t>07/03/2022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115618-F096-47F9-A2E0-5659E59688C3}" type="slidenum">
              <a:rPr lang="en-GB" smtClean="0"/>
              <a:t>‹#›</a:t>
            </a:fld>
            <a:endParaRPr lang="en-GB"/>
          </a:p>
        </p:txBody>
      </p:sp>
    </p:spTree>
    <p:extLst>
      <p:ext uri="{BB962C8B-B14F-4D97-AF65-F5344CB8AC3E}">
        <p14:creationId xmlns:p14="http://schemas.microsoft.com/office/powerpoint/2010/main" val="426624011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5% Opacity">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2A7D4E-5275-4D99-9F69-45340CC28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 y="0"/>
            <a:ext cx="9147053" cy="6858000"/>
          </a:xfrm>
          <a:prstGeom prst="rect">
            <a:avLst/>
          </a:prstGeom>
        </p:spPr>
      </p:pic>
    </p:spTree>
    <p:extLst>
      <p:ext uri="{BB962C8B-B14F-4D97-AF65-F5344CB8AC3E}">
        <p14:creationId xmlns:p14="http://schemas.microsoft.com/office/powerpoint/2010/main" val="171265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0% Opacity">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52896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5% Opacity">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8829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0% Opacity">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34039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5% Opacity">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19294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5% Opacity">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14556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06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875463"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fld id="{FC5A4305-8538-4AC5-A69B-BA0518FA21B2}" type="datetimeFigureOut">
              <a:rPr lang="en-GB"/>
              <a:pPr>
                <a:defRPr/>
              </a:pPr>
              <a:t>07/03/2022</a:t>
            </a:fld>
            <a:endParaRPr lang="en-GB" dirty="0"/>
          </a:p>
        </p:txBody>
      </p:sp>
    </p:spTree>
  </p:cSld>
  <p:clrMap bg1="lt1" tx1="dk1" bg2="lt2" tx2="dk2" accent1="accent1" accent2="accent2" accent3="accent3" accent4="accent4" accent5="accent5" accent6="accent6" hlink="hlink" folHlink="folHlink"/>
  <p:sldLayoutIdLst>
    <p:sldLayoutId id="2147483718" r:id="rId1"/>
    <p:sldLayoutId id="2147483711" r:id="rId2"/>
    <p:sldLayoutId id="2147483712" r:id="rId3"/>
    <p:sldLayoutId id="2147483713" r:id="rId4"/>
    <p:sldLayoutId id="2147483716" r:id="rId5"/>
    <p:sldLayoutId id="2147483714" r:id="rId6"/>
    <p:sldLayoutId id="2147483715" r:id="rId7"/>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D12BE0-8C72-486D-ADD1-86D8C8642B01}"/>
              </a:ext>
            </a:extLst>
          </p:cNvPr>
          <p:cNvSpPr/>
          <p:nvPr/>
        </p:nvSpPr>
        <p:spPr>
          <a:xfrm>
            <a:off x="1850994" y="2892747"/>
            <a:ext cx="5442012" cy="1072505"/>
          </a:xfrm>
          <a:prstGeom prst="rect">
            <a:avLst/>
          </a:prstGeom>
          <a:solidFill>
            <a:schemeClr val="accent4">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252000" rtlCol="0" anchor="ctr"/>
          <a:lstStyle/>
          <a:p>
            <a:pPr lvl="0" algn="ctr">
              <a:spcBef>
                <a:spcPts val="0"/>
              </a:spcBef>
              <a:spcAft>
                <a:spcPts val="0"/>
              </a:spcAft>
            </a:pPr>
            <a:r>
              <a:rPr lang="en-GB" sz="2800" dirty="0">
                <a:latin typeface="Open Sans"/>
                <a:ea typeface="Open Sans"/>
                <a:cs typeface="Open Sans"/>
                <a:sym typeface="Open Sans"/>
              </a:rPr>
              <a:t>Life Cycle of a Star</a:t>
            </a:r>
            <a:endParaRPr lang="en-GB" sz="2800" b="1" dirty="0">
              <a:latin typeface="Open Sans"/>
              <a:ea typeface="Open Sans"/>
              <a:cs typeface="Open Sans"/>
              <a:sym typeface="Open Sans"/>
            </a:endParaRPr>
          </a:p>
        </p:txBody>
      </p:sp>
      <p:sp>
        <p:nvSpPr>
          <p:cNvPr id="12" name="Rectangle 11">
            <a:hlinkClick r:id="rId3"/>
            <a:extLst>
              <a:ext uri="{FF2B5EF4-FFF2-40B4-BE49-F238E27FC236}">
                <a16:creationId xmlns:a16="http://schemas.microsoft.com/office/drawing/2014/main" id="{6053BE2F-017C-43A9-A900-9F0C83593814}"/>
              </a:ext>
            </a:extLst>
          </p:cNvPr>
          <p:cNvSpPr/>
          <p:nvPr/>
        </p:nvSpPr>
        <p:spPr>
          <a:xfrm>
            <a:off x="3816849" y="5676137"/>
            <a:ext cx="1510301" cy="503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07;p10">
            <a:extLst>
              <a:ext uri="{FF2B5EF4-FFF2-40B4-BE49-F238E27FC236}">
                <a16:creationId xmlns:a16="http://schemas.microsoft.com/office/drawing/2014/main" id="{94D43AC9-455C-064A-A804-B6260257D667}"/>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Black Dwarf</a:t>
            </a:r>
            <a:endParaRPr lang="en-GB" dirty="0">
              <a:solidFill>
                <a:schemeClr val="accent4">
                  <a:lumMod val="50000"/>
                </a:schemeClr>
              </a:solidFill>
            </a:endParaRPr>
          </a:p>
        </p:txBody>
      </p:sp>
      <p:sp>
        <p:nvSpPr>
          <p:cNvPr id="3" name="Google Shape;108;p10">
            <a:extLst>
              <a:ext uri="{FF2B5EF4-FFF2-40B4-BE49-F238E27FC236}">
                <a16:creationId xmlns:a16="http://schemas.microsoft.com/office/drawing/2014/main" id="{6ADCAEF8-594F-3C4C-A798-82EC3971BD1C}"/>
              </a:ext>
            </a:extLst>
          </p:cNvPr>
          <p:cNvSpPr txBox="1"/>
          <p:nvPr/>
        </p:nvSpPr>
        <p:spPr>
          <a:xfrm>
            <a:off x="575733" y="2398364"/>
            <a:ext cx="4868333" cy="2061270"/>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Over time, energy is emitted from the white dwarf star to the surroundings.</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star gets dimmer and dimmer until it turns into a brown, and then a </a:t>
            </a:r>
            <a:r>
              <a:rPr lang="en-GB" sz="1800" b="1" dirty="0">
                <a:solidFill>
                  <a:schemeClr val="dk1"/>
                </a:solidFill>
                <a:latin typeface="Open Sans"/>
                <a:ea typeface="Open Sans"/>
                <a:cs typeface="Open Sans"/>
                <a:sym typeface="Open Sans"/>
              </a:rPr>
              <a:t>black dwarf</a:t>
            </a:r>
            <a:r>
              <a:rPr lang="en-GB" sz="1800" dirty="0">
                <a:solidFill>
                  <a:schemeClr val="dk1"/>
                </a:solidFill>
                <a:latin typeface="Open Sans"/>
                <a:ea typeface="Open Sans"/>
                <a:cs typeface="Open Sans"/>
                <a:sym typeface="Open Sans"/>
              </a:rPr>
              <a:t> star.</a:t>
            </a:r>
            <a:endParaRPr dirty="0"/>
          </a:p>
        </p:txBody>
      </p:sp>
      <p:pic>
        <p:nvPicPr>
          <p:cNvPr id="5" name="Picture 4">
            <a:extLst>
              <a:ext uri="{FF2B5EF4-FFF2-40B4-BE49-F238E27FC236}">
                <a16:creationId xmlns:a16="http://schemas.microsoft.com/office/drawing/2014/main" id="{FF012E18-C58E-4A4C-A8FB-274098148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769" y="2072308"/>
            <a:ext cx="2772498" cy="2713383"/>
          </a:xfrm>
          <a:prstGeom prst="rect">
            <a:avLst/>
          </a:prstGeom>
        </p:spPr>
      </p:pic>
    </p:spTree>
    <p:extLst>
      <p:ext uri="{BB962C8B-B14F-4D97-AF65-F5344CB8AC3E}">
        <p14:creationId xmlns:p14="http://schemas.microsoft.com/office/powerpoint/2010/main" val="2825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5;p11">
            <a:extLst>
              <a:ext uri="{FF2B5EF4-FFF2-40B4-BE49-F238E27FC236}">
                <a16:creationId xmlns:a16="http://schemas.microsoft.com/office/drawing/2014/main" id="{2FC8AC8D-F503-6543-B8E1-879DD368721A}"/>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A Star the Size of the Sun</a:t>
            </a:r>
            <a:endParaRPr lang="en-GB" dirty="0">
              <a:solidFill>
                <a:schemeClr val="accent4">
                  <a:lumMod val="50000"/>
                </a:schemeClr>
              </a:solidFill>
            </a:endParaRPr>
          </a:p>
        </p:txBody>
      </p:sp>
      <p:cxnSp>
        <p:nvCxnSpPr>
          <p:cNvPr id="3" name="Google Shape;120;p11">
            <a:extLst>
              <a:ext uri="{FF2B5EF4-FFF2-40B4-BE49-F238E27FC236}">
                <a16:creationId xmlns:a16="http://schemas.microsoft.com/office/drawing/2014/main" id="{3BB814EB-840B-8640-A228-2E849056A009}"/>
              </a:ext>
            </a:extLst>
          </p:cNvPr>
          <p:cNvCxnSpPr/>
          <p:nvPr/>
        </p:nvCxnSpPr>
        <p:spPr>
          <a:xfrm>
            <a:off x="1351917" y="3429000"/>
            <a:ext cx="238277" cy="3810"/>
          </a:xfrm>
          <a:prstGeom prst="straightConnector1">
            <a:avLst/>
          </a:prstGeom>
          <a:noFill/>
          <a:ln w="9525" cap="flat" cmpd="sng">
            <a:solidFill>
              <a:schemeClr val="accent4">
                <a:lumMod val="50000"/>
              </a:schemeClr>
            </a:solidFill>
            <a:prstDash val="solid"/>
            <a:round/>
            <a:headEnd type="none" w="sm" len="sm"/>
            <a:tailEnd type="triangle" w="med" len="med"/>
          </a:ln>
        </p:spPr>
      </p:cxnSp>
      <p:cxnSp>
        <p:nvCxnSpPr>
          <p:cNvPr id="4" name="Google Shape;121;p11">
            <a:extLst>
              <a:ext uri="{FF2B5EF4-FFF2-40B4-BE49-F238E27FC236}">
                <a16:creationId xmlns:a16="http://schemas.microsoft.com/office/drawing/2014/main" id="{EA197F58-F419-3640-8AFF-3F5A3A43D898}"/>
              </a:ext>
            </a:extLst>
          </p:cNvPr>
          <p:cNvCxnSpPr/>
          <p:nvPr/>
        </p:nvCxnSpPr>
        <p:spPr>
          <a:xfrm>
            <a:off x="3078534" y="3429000"/>
            <a:ext cx="232827" cy="0"/>
          </a:xfrm>
          <a:prstGeom prst="straightConnector1">
            <a:avLst/>
          </a:prstGeom>
          <a:noFill/>
          <a:ln w="9525" cap="flat" cmpd="sng">
            <a:solidFill>
              <a:schemeClr val="accent4">
                <a:lumMod val="50000"/>
              </a:schemeClr>
            </a:solidFill>
            <a:prstDash val="solid"/>
            <a:round/>
            <a:headEnd type="none" w="sm" len="sm"/>
            <a:tailEnd type="triangle" w="med" len="med"/>
          </a:ln>
        </p:spPr>
      </p:cxnSp>
      <p:sp>
        <p:nvSpPr>
          <p:cNvPr id="5" name="Google Shape;122;p11">
            <a:extLst>
              <a:ext uri="{FF2B5EF4-FFF2-40B4-BE49-F238E27FC236}">
                <a16:creationId xmlns:a16="http://schemas.microsoft.com/office/drawing/2014/main" id="{A572ADC2-130B-1547-B018-A44868D1CFF0}"/>
              </a:ext>
            </a:extLst>
          </p:cNvPr>
          <p:cNvSpPr txBox="1"/>
          <p:nvPr/>
        </p:nvSpPr>
        <p:spPr>
          <a:xfrm>
            <a:off x="482013" y="4033521"/>
            <a:ext cx="79502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a:solidFill>
                  <a:schemeClr val="dk1"/>
                </a:solidFill>
                <a:latin typeface="Open Sans"/>
                <a:ea typeface="Open Sans"/>
                <a:cs typeface="Open Sans"/>
                <a:sym typeface="Open Sans"/>
              </a:rPr>
              <a:t>nebula</a:t>
            </a:r>
            <a:endParaRPr sz="1100">
              <a:solidFill>
                <a:schemeClr val="dk1"/>
              </a:solidFill>
              <a:latin typeface="Open Sans"/>
              <a:ea typeface="Open Sans"/>
              <a:cs typeface="Open Sans"/>
              <a:sym typeface="Open Sans"/>
            </a:endParaRPr>
          </a:p>
        </p:txBody>
      </p:sp>
      <p:sp>
        <p:nvSpPr>
          <p:cNvPr id="6" name="Google Shape;123;p11">
            <a:extLst>
              <a:ext uri="{FF2B5EF4-FFF2-40B4-BE49-F238E27FC236}">
                <a16:creationId xmlns:a16="http://schemas.microsoft.com/office/drawing/2014/main" id="{72ACFE4A-07AB-FA44-B23F-8EDD98A8BFE6}"/>
              </a:ext>
            </a:extLst>
          </p:cNvPr>
          <p:cNvSpPr txBox="1"/>
          <p:nvPr/>
        </p:nvSpPr>
        <p:spPr>
          <a:xfrm>
            <a:off x="1803553" y="4045903"/>
            <a:ext cx="1115695"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a:solidFill>
                  <a:schemeClr val="dk1"/>
                </a:solidFill>
                <a:latin typeface="Open Sans"/>
                <a:ea typeface="Open Sans"/>
                <a:cs typeface="Open Sans"/>
                <a:sym typeface="Open Sans"/>
              </a:rPr>
              <a:t>protostar</a:t>
            </a:r>
            <a:endParaRPr sz="1100">
              <a:solidFill>
                <a:schemeClr val="dk1"/>
              </a:solidFill>
              <a:latin typeface="Open Sans"/>
              <a:ea typeface="Open Sans"/>
              <a:cs typeface="Open Sans"/>
              <a:sym typeface="Open Sans"/>
            </a:endParaRPr>
          </a:p>
        </p:txBody>
      </p:sp>
      <p:sp>
        <p:nvSpPr>
          <p:cNvPr id="7" name="Google Shape;124;p11">
            <a:extLst>
              <a:ext uri="{FF2B5EF4-FFF2-40B4-BE49-F238E27FC236}">
                <a16:creationId xmlns:a16="http://schemas.microsoft.com/office/drawing/2014/main" id="{1009A400-F1A7-4349-BB42-CE3DE511B04E}"/>
              </a:ext>
            </a:extLst>
          </p:cNvPr>
          <p:cNvSpPr txBox="1"/>
          <p:nvPr/>
        </p:nvSpPr>
        <p:spPr>
          <a:xfrm>
            <a:off x="2836381" y="3940177"/>
            <a:ext cx="1769110" cy="62070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200" b="1">
                <a:solidFill>
                  <a:schemeClr val="dk1"/>
                </a:solidFill>
                <a:latin typeface="Open Sans"/>
                <a:ea typeface="Open Sans"/>
                <a:cs typeface="Open Sans"/>
                <a:sym typeface="Open Sans"/>
              </a:rPr>
              <a:t>main sequence </a:t>
            </a:r>
            <a:endParaRPr/>
          </a:p>
          <a:p>
            <a:pPr marL="0" marR="0" lvl="0" indent="0" algn="ctr" rtl="0">
              <a:spcBef>
                <a:spcPts val="800"/>
              </a:spcBef>
              <a:spcAft>
                <a:spcPts val="0"/>
              </a:spcAft>
              <a:buNone/>
            </a:pPr>
            <a:r>
              <a:rPr lang="en-GB" sz="1200" b="1">
                <a:solidFill>
                  <a:schemeClr val="dk1"/>
                </a:solidFill>
                <a:latin typeface="Open Sans"/>
                <a:ea typeface="Open Sans"/>
                <a:cs typeface="Open Sans"/>
                <a:sym typeface="Open Sans"/>
              </a:rPr>
              <a:t>star</a:t>
            </a:r>
            <a:endParaRPr sz="1100">
              <a:solidFill>
                <a:schemeClr val="dk1"/>
              </a:solidFill>
              <a:latin typeface="Open Sans"/>
              <a:ea typeface="Open Sans"/>
              <a:cs typeface="Open Sans"/>
              <a:sym typeface="Open Sans"/>
            </a:endParaRPr>
          </a:p>
        </p:txBody>
      </p:sp>
      <p:cxnSp>
        <p:nvCxnSpPr>
          <p:cNvPr id="8" name="Google Shape;128;p11">
            <a:extLst>
              <a:ext uri="{FF2B5EF4-FFF2-40B4-BE49-F238E27FC236}">
                <a16:creationId xmlns:a16="http://schemas.microsoft.com/office/drawing/2014/main" id="{2EB48A6F-7BB1-2647-A4BC-31D83BC13D09}"/>
              </a:ext>
            </a:extLst>
          </p:cNvPr>
          <p:cNvCxnSpPr/>
          <p:nvPr/>
        </p:nvCxnSpPr>
        <p:spPr>
          <a:xfrm>
            <a:off x="6023446" y="3402383"/>
            <a:ext cx="208280" cy="0"/>
          </a:xfrm>
          <a:prstGeom prst="straightConnector1">
            <a:avLst/>
          </a:prstGeom>
          <a:noFill/>
          <a:ln w="9525" cap="flat" cmpd="sng">
            <a:solidFill>
              <a:schemeClr val="accent4">
                <a:lumMod val="50000"/>
              </a:schemeClr>
            </a:solidFill>
            <a:prstDash val="solid"/>
            <a:round/>
            <a:headEnd type="none" w="sm" len="sm"/>
            <a:tailEnd type="triangle" w="med" len="med"/>
          </a:ln>
        </p:spPr>
      </p:cxnSp>
      <p:cxnSp>
        <p:nvCxnSpPr>
          <p:cNvPr id="9" name="Google Shape;129;p11">
            <a:extLst>
              <a:ext uri="{FF2B5EF4-FFF2-40B4-BE49-F238E27FC236}">
                <a16:creationId xmlns:a16="http://schemas.microsoft.com/office/drawing/2014/main" id="{B6EB2718-483C-AD4D-AE8D-C10886D227B4}"/>
              </a:ext>
            </a:extLst>
          </p:cNvPr>
          <p:cNvCxnSpPr/>
          <p:nvPr/>
        </p:nvCxnSpPr>
        <p:spPr>
          <a:xfrm>
            <a:off x="6992456" y="3421644"/>
            <a:ext cx="250825" cy="0"/>
          </a:xfrm>
          <a:prstGeom prst="straightConnector1">
            <a:avLst/>
          </a:prstGeom>
          <a:noFill/>
          <a:ln w="9525" cap="flat" cmpd="sng">
            <a:solidFill>
              <a:schemeClr val="accent4">
                <a:lumMod val="50000"/>
              </a:schemeClr>
            </a:solidFill>
            <a:prstDash val="solid"/>
            <a:round/>
            <a:headEnd type="none" w="sm" len="sm"/>
            <a:tailEnd type="triangle" w="med" len="med"/>
          </a:ln>
        </p:spPr>
      </p:cxnSp>
      <p:sp>
        <p:nvSpPr>
          <p:cNvPr id="10" name="Google Shape;130;p11">
            <a:extLst>
              <a:ext uri="{FF2B5EF4-FFF2-40B4-BE49-F238E27FC236}">
                <a16:creationId xmlns:a16="http://schemas.microsoft.com/office/drawing/2014/main" id="{FCABCD7A-0FD3-BC4D-A0C6-31131C70C949}"/>
              </a:ext>
            </a:extLst>
          </p:cNvPr>
          <p:cNvSpPr txBox="1"/>
          <p:nvPr/>
        </p:nvSpPr>
        <p:spPr>
          <a:xfrm>
            <a:off x="4831941" y="4001816"/>
            <a:ext cx="94996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red giant</a:t>
            </a:r>
            <a:endParaRPr sz="1100" dirty="0">
              <a:solidFill>
                <a:schemeClr val="dk1"/>
              </a:solidFill>
              <a:latin typeface="Open Sans"/>
              <a:ea typeface="Open Sans"/>
              <a:cs typeface="Open Sans"/>
              <a:sym typeface="Open Sans"/>
            </a:endParaRPr>
          </a:p>
        </p:txBody>
      </p:sp>
      <p:sp>
        <p:nvSpPr>
          <p:cNvPr id="11" name="Google Shape;131;p11">
            <a:extLst>
              <a:ext uri="{FF2B5EF4-FFF2-40B4-BE49-F238E27FC236}">
                <a16:creationId xmlns:a16="http://schemas.microsoft.com/office/drawing/2014/main" id="{317A619E-9FF7-EB48-B724-C2585FD50C9B}"/>
              </a:ext>
            </a:extLst>
          </p:cNvPr>
          <p:cNvSpPr txBox="1"/>
          <p:nvPr/>
        </p:nvSpPr>
        <p:spPr>
          <a:xfrm>
            <a:off x="6127586" y="3998685"/>
            <a:ext cx="1115695"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a:solidFill>
                  <a:schemeClr val="dk1"/>
                </a:solidFill>
                <a:latin typeface="Open Sans"/>
                <a:ea typeface="Open Sans"/>
                <a:cs typeface="Open Sans"/>
                <a:sym typeface="Open Sans"/>
              </a:rPr>
              <a:t>white dwarf</a:t>
            </a:r>
            <a:endParaRPr sz="1100">
              <a:solidFill>
                <a:schemeClr val="dk1"/>
              </a:solidFill>
              <a:latin typeface="Open Sans"/>
              <a:ea typeface="Open Sans"/>
              <a:cs typeface="Open Sans"/>
              <a:sym typeface="Open Sans"/>
            </a:endParaRPr>
          </a:p>
        </p:txBody>
      </p:sp>
      <p:sp>
        <p:nvSpPr>
          <p:cNvPr id="12" name="Google Shape;132;p11">
            <a:extLst>
              <a:ext uri="{FF2B5EF4-FFF2-40B4-BE49-F238E27FC236}">
                <a16:creationId xmlns:a16="http://schemas.microsoft.com/office/drawing/2014/main" id="{9C043167-DE98-614C-8CE1-FCD17694BFC7}"/>
              </a:ext>
            </a:extLst>
          </p:cNvPr>
          <p:cNvSpPr txBox="1"/>
          <p:nvPr/>
        </p:nvSpPr>
        <p:spPr>
          <a:xfrm>
            <a:off x="7458017" y="4010486"/>
            <a:ext cx="176911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a:solidFill>
                  <a:schemeClr val="dk1"/>
                </a:solidFill>
                <a:latin typeface="Open Sans"/>
                <a:ea typeface="Open Sans"/>
                <a:cs typeface="Open Sans"/>
                <a:sym typeface="Open Sans"/>
              </a:rPr>
              <a:t>black dwarf</a:t>
            </a:r>
            <a:endParaRPr sz="1100">
              <a:solidFill>
                <a:schemeClr val="dk1"/>
              </a:solidFill>
              <a:latin typeface="Open Sans"/>
              <a:ea typeface="Open Sans"/>
              <a:cs typeface="Open Sans"/>
              <a:sym typeface="Open Sans"/>
            </a:endParaRPr>
          </a:p>
        </p:txBody>
      </p:sp>
      <p:cxnSp>
        <p:nvCxnSpPr>
          <p:cNvPr id="13" name="Google Shape;133;p11">
            <a:extLst>
              <a:ext uri="{FF2B5EF4-FFF2-40B4-BE49-F238E27FC236}">
                <a16:creationId xmlns:a16="http://schemas.microsoft.com/office/drawing/2014/main" id="{F1D678E4-AD36-8D4C-A5C3-2B0E3F96055F}"/>
              </a:ext>
            </a:extLst>
          </p:cNvPr>
          <p:cNvCxnSpPr/>
          <p:nvPr/>
        </p:nvCxnSpPr>
        <p:spPr>
          <a:xfrm>
            <a:off x="4124960" y="3449797"/>
            <a:ext cx="191400" cy="0"/>
          </a:xfrm>
          <a:prstGeom prst="straightConnector1">
            <a:avLst/>
          </a:prstGeom>
          <a:noFill/>
          <a:ln w="9525" cap="flat" cmpd="sng">
            <a:solidFill>
              <a:schemeClr val="accent4">
                <a:lumMod val="50000"/>
              </a:schemeClr>
            </a:solidFill>
            <a:prstDash val="solid"/>
            <a:round/>
            <a:headEnd type="none" w="sm" len="sm"/>
            <a:tailEnd type="triangle" w="med" len="med"/>
          </a:ln>
        </p:spPr>
      </p:cxnSp>
      <p:pic>
        <p:nvPicPr>
          <p:cNvPr id="15" name="Picture 14" descr="A picture containing nature&#10;&#10;Description automatically generated">
            <a:extLst>
              <a:ext uri="{FF2B5EF4-FFF2-40B4-BE49-F238E27FC236}">
                <a16:creationId xmlns:a16="http://schemas.microsoft.com/office/drawing/2014/main" id="{B897A2CC-437D-5D4A-A6C6-DC3EC056E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68" y="2781661"/>
            <a:ext cx="1124618" cy="1241443"/>
          </a:xfrm>
          <a:prstGeom prst="rect">
            <a:avLst/>
          </a:prstGeom>
        </p:spPr>
      </p:pic>
      <p:pic>
        <p:nvPicPr>
          <p:cNvPr id="17" name="Picture 16">
            <a:extLst>
              <a:ext uri="{FF2B5EF4-FFF2-40B4-BE49-F238E27FC236}">
                <a16:creationId xmlns:a16="http://schemas.microsoft.com/office/drawing/2014/main" id="{780414B3-194F-0E44-B727-6815D8FC9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825" y="3002525"/>
            <a:ext cx="1518869" cy="894544"/>
          </a:xfrm>
          <a:prstGeom prst="rect">
            <a:avLst/>
          </a:prstGeom>
        </p:spPr>
      </p:pic>
      <p:pic>
        <p:nvPicPr>
          <p:cNvPr id="19" name="Picture 18" descr="Logo&#10;&#10;Description automatically generated">
            <a:extLst>
              <a:ext uri="{FF2B5EF4-FFF2-40B4-BE49-F238E27FC236}">
                <a16:creationId xmlns:a16="http://schemas.microsoft.com/office/drawing/2014/main" id="{A35C8DC4-1621-654A-A52E-B92158EC6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84" y="2943827"/>
            <a:ext cx="980558" cy="980558"/>
          </a:xfrm>
          <a:prstGeom prst="rect">
            <a:avLst/>
          </a:prstGeom>
        </p:spPr>
      </p:pic>
      <p:pic>
        <p:nvPicPr>
          <p:cNvPr id="21" name="Picture 20" descr="A picture containing balloon, aircraft&#10;&#10;Description automatically generated">
            <a:extLst>
              <a:ext uri="{FF2B5EF4-FFF2-40B4-BE49-F238E27FC236}">
                <a16:creationId xmlns:a16="http://schemas.microsoft.com/office/drawing/2014/main" id="{CF94FB19-F318-374E-81C4-AF62D1A3C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7484" y="2617438"/>
            <a:ext cx="1608412" cy="1608412"/>
          </a:xfrm>
          <a:prstGeom prst="rect">
            <a:avLst/>
          </a:prstGeom>
        </p:spPr>
      </p:pic>
      <p:pic>
        <p:nvPicPr>
          <p:cNvPr id="23" name="Picture 22" descr="Logo, company name&#10;&#10;Description automatically generated">
            <a:extLst>
              <a:ext uri="{FF2B5EF4-FFF2-40B4-BE49-F238E27FC236}">
                <a16:creationId xmlns:a16="http://schemas.microsoft.com/office/drawing/2014/main" id="{A7FB19BC-CB63-C744-BC2A-475D8F0DC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1416" y="3096124"/>
            <a:ext cx="651040" cy="651040"/>
          </a:xfrm>
          <a:prstGeom prst="rect">
            <a:avLst/>
          </a:prstGeom>
        </p:spPr>
      </p:pic>
      <p:pic>
        <p:nvPicPr>
          <p:cNvPr id="25" name="Picture 24">
            <a:extLst>
              <a:ext uri="{FF2B5EF4-FFF2-40B4-BE49-F238E27FC236}">
                <a16:creationId xmlns:a16="http://schemas.microsoft.com/office/drawing/2014/main" id="{D4065791-F8E5-DF45-838A-F195401C9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6337" y="3256915"/>
            <a:ext cx="351668" cy="344170"/>
          </a:xfrm>
          <a:prstGeom prst="rect">
            <a:avLst/>
          </a:prstGeom>
        </p:spPr>
      </p:pic>
    </p:spTree>
    <p:extLst>
      <p:ext uri="{BB962C8B-B14F-4D97-AF65-F5344CB8AC3E}">
        <p14:creationId xmlns:p14="http://schemas.microsoft.com/office/powerpoint/2010/main" val="114823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39;p12">
            <a:extLst>
              <a:ext uri="{FF2B5EF4-FFF2-40B4-BE49-F238E27FC236}">
                <a16:creationId xmlns:a16="http://schemas.microsoft.com/office/drawing/2014/main" id="{32D552DA-B824-014D-8581-01AC9ADB10CE}"/>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Red Supergiant</a:t>
            </a:r>
            <a:endParaRPr lang="en-GB" dirty="0">
              <a:solidFill>
                <a:schemeClr val="accent4">
                  <a:lumMod val="50000"/>
                </a:schemeClr>
              </a:solidFill>
            </a:endParaRPr>
          </a:p>
        </p:txBody>
      </p:sp>
      <p:sp>
        <p:nvSpPr>
          <p:cNvPr id="3" name="Google Shape;140;p12">
            <a:extLst>
              <a:ext uri="{FF2B5EF4-FFF2-40B4-BE49-F238E27FC236}">
                <a16:creationId xmlns:a16="http://schemas.microsoft.com/office/drawing/2014/main" id="{A32786CC-0FED-9642-9BFB-6E3DD767605F}"/>
              </a:ext>
            </a:extLst>
          </p:cNvPr>
          <p:cNvSpPr txBox="1"/>
          <p:nvPr/>
        </p:nvSpPr>
        <p:spPr>
          <a:xfrm>
            <a:off x="609601" y="3279388"/>
            <a:ext cx="3835500" cy="1186566"/>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Elements up to the size of iron can fuse in a red supergiant.</a:t>
            </a:r>
            <a:endParaRPr dirty="0"/>
          </a:p>
        </p:txBody>
      </p:sp>
      <p:pic>
        <p:nvPicPr>
          <p:cNvPr id="5" name="Picture 4" descr="Venn diagram&#10;&#10;Description automatically generated">
            <a:extLst>
              <a:ext uri="{FF2B5EF4-FFF2-40B4-BE49-F238E27FC236}">
                <a16:creationId xmlns:a16="http://schemas.microsoft.com/office/drawing/2014/main" id="{95F5DD6E-961A-4446-B792-F9FA4CEA0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0" y="755699"/>
            <a:ext cx="5346601" cy="5346601"/>
          </a:xfrm>
          <a:prstGeom prst="rect">
            <a:avLst/>
          </a:prstGeom>
        </p:spPr>
      </p:pic>
      <p:pic>
        <p:nvPicPr>
          <p:cNvPr id="7" name="Picture 6" descr="A picture containing balloon, aircraft&#10;&#10;Description automatically generated">
            <a:extLst>
              <a:ext uri="{FF2B5EF4-FFF2-40B4-BE49-F238E27FC236}">
                <a16:creationId xmlns:a16="http://schemas.microsoft.com/office/drawing/2014/main" id="{693F6108-1FFD-2745-BEDD-7641EF6A0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500" y="4465954"/>
            <a:ext cx="482600" cy="482600"/>
          </a:xfrm>
          <a:prstGeom prst="rect">
            <a:avLst/>
          </a:prstGeom>
        </p:spPr>
      </p:pic>
      <p:sp>
        <p:nvSpPr>
          <p:cNvPr id="8" name="Rectangle 7">
            <a:extLst>
              <a:ext uri="{FF2B5EF4-FFF2-40B4-BE49-F238E27FC236}">
                <a16:creationId xmlns:a16="http://schemas.microsoft.com/office/drawing/2014/main" id="{05B258F8-5DB0-7C4F-A3CB-61A4699B6986}"/>
              </a:ext>
            </a:extLst>
          </p:cNvPr>
          <p:cNvSpPr/>
          <p:nvPr/>
        </p:nvSpPr>
        <p:spPr>
          <a:xfrm>
            <a:off x="533400" y="2626097"/>
            <a:ext cx="4572000" cy="966931"/>
          </a:xfrm>
          <a:prstGeom prst="rect">
            <a:avLst/>
          </a:prstGeom>
        </p:spPr>
        <p:txBody>
          <a:bodyPr>
            <a:spAutoFit/>
          </a:bodyPr>
          <a:lstStyle/>
          <a:p>
            <a:pPr lvl="0">
              <a:lnSpc>
                <a:spcPct val="107000"/>
              </a:lnSpc>
              <a:spcBef>
                <a:spcPts val="0"/>
              </a:spcBef>
              <a:spcAft>
                <a:spcPts val="0"/>
              </a:spcAft>
              <a:buClr>
                <a:schemeClr val="dk1"/>
              </a:buClr>
              <a:buSzPts val="1800"/>
            </a:pPr>
            <a:r>
              <a:rPr lang="en-GB" dirty="0">
                <a:solidFill>
                  <a:schemeClr val="dk1"/>
                </a:solidFill>
                <a:latin typeface="Open Sans"/>
                <a:ea typeface="Open Sans"/>
                <a:cs typeface="Open Sans"/>
                <a:sym typeface="Open Sans"/>
              </a:rPr>
              <a:t>Main sequence stars which are much bigger than the Sun will form a </a:t>
            </a:r>
            <a:r>
              <a:rPr lang="en-GB" b="1" dirty="0">
                <a:solidFill>
                  <a:schemeClr val="dk1"/>
                </a:solidFill>
                <a:latin typeface="Open Sans"/>
                <a:ea typeface="Open Sans"/>
                <a:cs typeface="Open Sans"/>
                <a:sym typeface="Open Sans"/>
              </a:rPr>
              <a:t>red supergiant </a:t>
            </a:r>
            <a:r>
              <a:rPr lang="en-GB" dirty="0">
                <a:solidFill>
                  <a:schemeClr val="dk1"/>
                </a:solidFill>
                <a:latin typeface="Open Sans"/>
                <a:ea typeface="Open Sans"/>
                <a:cs typeface="Open Sans"/>
                <a:sym typeface="Open Sans"/>
              </a:rPr>
              <a:t>when they expand.</a:t>
            </a:r>
          </a:p>
        </p:txBody>
      </p:sp>
      <p:sp>
        <p:nvSpPr>
          <p:cNvPr id="9" name="Google Shape;144;p12">
            <a:extLst>
              <a:ext uri="{FF2B5EF4-FFF2-40B4-BE49-F238E27FC236}">
                <a16:creationId xmlns:a16="http://schemas.microsoft.com/office/drawing/2014/main" id="{DA7EDE6C-FBA2-5F4E-BE2E-36CB16D04EF5}"/>
              </a:ext>
            </a:extLst>
          </p:cNvPr>
          <p:cNvSpPr txBox="1"/>
          <p:nvPr/>
        </p:nvSpPr>
        <p:spPr>
          <a:xfrm>
            <a:off x="5164667" y="5174412"/>
            <a:ext cx="14139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red giant</a:t>
            </a:r>
            <a:endParaRPr dirty="0"/>
          </a:p>
        </p:txBody>
      </p:sp>
      <p:sp>
        <p:nvSpPr>
          <p:cNvPr id="10" name="Google Shape;145;p12">
            <a:extLst>
              <a:ext uri="{FF2B5EF4-FFF2-40B4-BE49-F238E27FC236}">
                <a16:creationId xmlns:a16="http://schemas.microsoft.com/office/drawing/2014/main" id="{1AC9260F-0B43-1843-9E3E-C21D5DB181E9}"/>
              </a:ext>
            </a:extLst>
          </p:cNvPr>
          <p:cNvSpPr txBox="1"/>
          <p:nvPr/>
        </p:nvSpPr>
        <p:spPr>
          <a:xfrm>
            <a:off x="6991300" y="5359078"/>
            <a:ext cx="159471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red supergiant</a:t>
            </a:r>
            <a:endParaRPr dirty="0"/>
          </a:p>
        </p:txBody>
      </p:sp>
      <p:cxnSp>
        <p:nvCxnSpPr>
          <p:cNvPr id="11" name="Google Shape;146;p12">
            <a:extLst>
              <a:ext uri="{FF2B5EF4-FFF2-40B4-BE49-F238E27FC236}">
                <a16:creationId xmlns:a16="http://schemas.microsoft.com/office/drawing/2014/main" id="{06AA4EBE-542D-8B43-AF15-EDF5721BAFDE}"/>
              </a:ext>
            </a:extLst>
          </p:cNvPr>
          <p:cNvCxnSpPr/>
          <p:nvPr/>
        </p:nvCxnSpPr>
        <p:spPr>
          <a:xfrm rot="10800000">
            <a:off x="5328049" y="4866471"/>
            <a:ext cx="138900" cy="346500"/>
          </a:xfrm>
          <a:prstGeom prst="straightConnector1">
            <a:avLst/>
          </a:prstGeom>
          <a:noFill/>
          <a:ln w="12700" cap="flat" cmpd="sng">
            <a:solidFill>
              <a:schemeClr val="accent4">
                <a:lumMod val="50000"/>
              </a:schemeClr>
            </a:solidFill>
            <a:prstDash val="solid"/>
            <a:round/>
            <a:headEnd type="none" w="sm" len="sm"/>
            <a:tailEnd type="none" w="sm" len="sm"/>
          </a:ln>
        </p:spPr>
      </p:cxnSp>
      <p:cxnSp>
        <p:nvCxnSpPr>
          <p:cNvPr id="12" name="Google Shape;147;p12">
            <a:extLst>
              <a:ext uri="{FF2B5EF4-FFF2-40B4-BE49-F238E27FC236}">
                <a16:creationId xmlns:a16="http://schemas.microsoft.com/office/drawing/2014/main" id="{4C1D416E-12FF-E34F-AAA5-AB275A0DF8B4}"/>
              </a:ext>
            </a:extLst>
          </p:cNvPr>
          <p:cNvCxnSpPr/>
          <p:nvPr/>
        </p:nvCxnSpPr>
        <p:spPr>
          <a:xfrm rot="10800000">
            <a:off x="7588648" y="4839953"/>
            <a:ext cx="254000" cy="519125"/>
          </a:xfrm>
          <a:prstGeom prst="straightConnector1">
            <a:avLst/>
          </a:prstGeom>
          <a:noFill/>
          <a:ln w="12700" cap="flat" cmpd="sng">
            <a:solidFill>
              <a:schemeClr val="accent4">
                <a:lumMod val="50000"/>
              </a:schemeClr>
            </a:solidFill>
            <a:prstDash val="solid"/>
            <a:round/>
            <a:headEnd type="none" w="sm" len="sm"/>
            <a:tailEnd type="none" w="sm" len="sm"/>
          </a:ln>
        </p:spPr>
      </p:cxnSp>
    </p:spTree>
    <p:extLst>
      <p:ext uri="{BB962C8B-B14F-4D97-AF65-F5344CB8AC3E}">
        <p14:creationId xmlns:p14="http://schemas.microsoft.com/office/powerpoint/2010/main" val="412205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52;p13">
            <a:extLst>
              <a:ext uri="{FF2B5EF4-FFF2-40B4-BE49-F238E27FC236}">
                <a16:creationId xmlns:a16="http://schemas.microsoft.com/office/drawing/2014/main" id="{5E4C3F37-CBBC-5A41-AAB5-6824F52CE4F4}"/>
              </a:ext>
            </a:extLst>
          </p:cNvPr>
          <p:cNvSpPr txBox="1">
            <a:spLocks/>
          </p:cNvSpPr>
          <p:nvPr/>
        </p:nvSpPr>
        <p:spPr>
          <a:xfrm>
            <a:off x="9363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Supernova</a:t>
            </a:r>
            <a:endParaRPr lang="en-GB" dirty="0">
              <a:solidFill>
                <a:schemeClr val="accent4">
                  <a:lumMod val="50000"/>
                </a:schemeClr>
              </a:solidFill>
            </a:endParaRPr>
          </a:p>
        </p:txBody>
      </p:sp>
      <p:sp>
        <p:nvSpPr>
          <p:cNvPr id="3" name="Google Shape;153;p13">
            <a:extLst>
              <a:ext uri="{FF2B5EF4-FFF2-40B4-BE49-F238E27FC236}">
                <a16:creationId xmlns:a16="http://schemas.microsoft.com/office/drawing/2014/main" id="{A7DE9061-9CD8-AE47-9603-A6B5C3E73064}"/>
              </a:ext>
            </a:extLst>
          </p:cNvPr>
          <p:cNvSpPr txBox="1"/>
          <p:nvPr/>
        </p:nvSpPr>
        <p:spPr>
          <a:xfrm>
            <a:off x="431800" y="1298622"/>
            <a:ext cx="4140200" cy="4044633"/>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fusion of nuclei as large as iron in the red supergiant causes the core to get denser. </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When it runs out of fuel, the core is so heavy that its gravitational force pulls the outer layers of the star in towards the centre. </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shockwaves resulting from this collapse cause the star to explode in a </a:t>
            </a:r>
            <a:r>
              <a:rPr lang="en-GB" sz="1800" b="1" dirty="0">
                <a:solidFill>
                  <a:schemeClr val="dk1"/>
                </a:solidFill>
                <a:latin typeface="Open Sans"/>
                <a:ea typeface="Open Sans"/>
                <a:cs typeface="Open Sans"/>
                <a:sym typeface="Open Sans"/>
              </a:rPr>
              <a:t>supernova</a:t>
            </a:r>
            <a:r>
              <a:rPr lang="en-GB" sz="1800" dirty="0">
                <a:solidFill>
                  <a:schemeClr val="dk1"/>
                </a:solidFill>
                <a:latin typeface="Open Sans"/>
                <a:ea typeface="Open Sans"/>
                <a:cs typeface="Open Sans"/>
                <a:sym typeface="Open Sans"/>
              </a:rPr>
              <a:t>.</a:t>
            </a:r>
            <a:endParaRPr dirty="0"/>
          </a:p>
        </p:txBody>
      </p:sp>
      <p:pic>
        <p:nvPicPr>
          <p:cNvPr id="5" name="Picture 4" descr="A picture containing text&#10;&#10;Description automatically generated">
            <a:extLst>
              <a:ext uri="{FF2B5EF4-FFF2-40B4-BE49-F238E27FC236}">
                <a16:creationId xmlns:a16="http://schemas.microsoft.com/office/drawing/2014/main" id="{61DC2B73-7A66-9441-B419-9E359505E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637" y="1298622"/>
            <a:ext cx="4448098" cy="4445000"/>
          </a:xfrm>
          <a:prstGeom prst="rect">
            <a:avLst/>
          </a:prstGeom>
        </p:spPr>
      </p:pic>
    </p:spTree>
    <p:extLst>
      <p:ext uri="{BB962C8B-B14F-4D97-AF65-F5344CB8AC3E}">
        <p14:creationId xmlns:p14="http://schemas.microsoft.com/office/powerpoint/2010/main" val="26274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60;p14">
            <a:extLst>
              <a:ext uri="{FF2B5EF4-FFF2-40B4-BE49-F238E27FC236}">
                <a16:creationId xmlns:a16="http://schemas.microsoft.com/office/drawing/2014/main" id="{73C8EF28-A5D3-5541-AC6A-AD34D76010E4}"/>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Supernova</a:t>
            </a:r>
            <a:endParaRPr lang="en-GB" dirty="0">
              <a:solidFill>
                <a:schemeClr val="accent4">
                  <a:lumMod val="50000"/>
                </a:schemeClr>
              </a:solidFill>
            </a:endParaRPr>
          </a:p>
        </p:txBody>
      </p:sp>
      <p:sp>
        <p:nvSpPr>
          <p:cNvPr id="3" name="Google Shape;161;p14">
            <a:extLst>
              <a:ext uri="{FF2B5EF4-FFF2-40B4-BE49-F238E27FC236}">
                <a16:creationId xmlns:a16="http://schemas.microsoft.com/office/drawing/2014/main" id="{A6A45BC8-7210-AA48-8B89-43B352B4997A}"/>
              </a:ext>
            </a:extLst>
          </p:cNvPr>
          <p:cNvSpPr txBox="1"/>
          <p:nvPr/>
        </p:nvSpPr>
        <p:spPr>
          <a:xfrm>
            <a:off x="431800" y="1298622"/>
            <a:ext cx="8280400"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Clr>
                <a:srgbClr val="262626"/>
              </a:buClr>
              <a:buSzPts val="1800"/>
              <a:buFont typeface="Open Sans"/>
              <a:buNone/>
            </a:pPr>
            <a:r>
              <a:rPr lang="en-GB" sz="1800" dirty="0">
                <a:solidFill>
                  <a:srgbClr val="262626"/>
                </a:solidFill>
                <a:latin typeface="Open Sans"/>
                <a:ea typeface="Open Sans"/>
                <a:cs typeface="Open Sans"/>
                <a:sym typeface="Open Sans"/>
              </a:rPr>
              <a:t>The size of the supernova will determine the next stage of the life cycle.</a:t>
            </a:r>
            <a:endParaRPr dirty="0"/>
          </a:p>
        </p:txBody>
      </p:sp>
      <p:sp>
        <p:nvSpPr>
          <p:cNvPr id="4" name="Google Shape;163;p14">
            <a:extLst>
              <a:ext uri="{FF2B5EF4-FFF2-40B4-BE49-F238E27FC236}">
                <a16:creationId xmlns:a16="http://schemas.microsoft.com/office/drawing/2014/main" id="{D9F3C74F-2F60-6C46-9FE4-995F942B7B5B}"/>
              </a:ext>
            </a:extLst>
          </p:cNvPr>
          <p:cNvSpPr txBox="1"/>
          <p:nvPr/>
        </p:nvSpPr>
        <p:spPr>
          <a:xfrm>
            <a:off x="4882034" y="2155494"/>
            <a:ext cx="3757773" cy="67063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1800" dirty="0">
                <a:solidFill>
                  <a:schemeClr val="dk1"/>
                </a:solidFill>
                <a:latin typeface="Open Sans"/>
                <a:ea typeface="Open Sans"/>
                <a:cs typeface="Open Sans"/>
                <a:sym typeface="Open Sans"/>
              </a:rPr>
              <a:t>The largest supernovae form </a:t>
            </a:r>
            <a:r>
              <a:rPr lang="en-GB" sz="1800" b="1" dirty="0">
                <a:solidFill>
                  <a:schemeClr val="dk1"/>
                </a:solidFill>
                <a:latin typeface="Open Sans"/>
                <a:ea typeface="Open Sans"/>
                <a:cs typeface="Open Sans"/>
                <a:sym typeface="Open Sans"/>
              </a:rPr>
              <a:t>black holes.</a:t>
            </a:r>
            <a:endParaRPr sz="1800" dirty="0">
              <a:solidFill>
                <a:schemeClr val="dk1"/>
              </a:solidFill>
              <a:latin typeface="Open Sans"/>
              <a:ea typeface="Open Sans"/>
              <a:cs typeface="Open Sans"/>
              <a:sym typeface="Open Sans"/>
            </a:endParaRPr>
          </a:p>
        </p:txBody>
      </p:sp>
      <p:sp>
        <p:nvSpPr>
          <p:cNvPr id="5" name="Google Shape;164;p14">
            <a:extLst>
              <a:ext uri="{FF2B5EF4-FFF2-40B4-BE49-F238E27FC236}">
                <a16:creationId xmlns:a16="http://schemas.microsoft.com/office/drawing/2014/main" id="{45DD5E94-6A90-3249-8058-3A71BA7F12BD}"/>
              </a:ext>
            </a:extLst>
          </p:cNvPr>
          <p:cNvSpPr txBox="1"/>
          <p:nvPr/>
        </p:nvSpPr>
        <p:spPr>
          <a:xfrm>
            <a:off x="667332" y="2144547"/>
            <a:ext cx="3594636" cy="67063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1800" dirty="0">
                <a:solidFill>
                  <a:schemeClr val="dk1"/>
                </a:solidFill>
                <a:latin typeface="Open Sans"/>
                <a:ea typeface="Open Sans"/>
                <a:cs typeface="Open Sans"/>
                <a:sym typeface="Open Sans"/>
              </a:rPr>
              <a:t>Most supernovae form </a:t>
            </a:r>
            <a:r>
              <a:rPr lang="en-GB" sz="1800" b="1" dirty="0">
                <a:solidFill>
                  <a:schemeClr val="dk1"/>
                </a:solidFill>
                <a:latin typeface="Open Sans"/>
                <a:ea typeface="Open Sans"/>
                <a:cs typeface="Open Sans"/>
                <a:sym typeface="Open Sans"/>
              </a:rPr>
              <a:t>neutron stars.</a:t>
            </a:r>
            <a:endParaRPr sz="1800" dirty="0">
              <a:solidFill>
                <a:schemeClr val="dk1"/>
              </a:solidFill>
              <a:latin typeface="Open Sans"/>
              <a:ea typeface="Open Sans"/>
              <a:cs typeface="Open Sans"/>
              <a:sym typeface="Open Sans"/>
            </a:endParaRPr>
          </a:p>
        </p:txBody>
      </p:sp>
      <p:pic>
        <p:nvPicPr>
          <p:cNvPr id="7" name="Picture 6" descr="A picture containing wire, vector graphics, porcelain&#10;&#10;Description automatically generated">
            <a:extLst>
              <a:ext uri="{FF2B5EF4-FFF2-40B4-BE49-F238E27FC236}">
                <a16:creationId xmlns:a16="http://schemas.microsoft.com/office/drawing/2014/main" id="{F71DD379-D897-904F-9EDB-528BD99A3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32" y="3013783"/>
            <a:ext cx="2807105" cy="3009900"/>
          </a:xfrm>
          <a:prstGeom prst="rect">
            <a:avLst/>
          </a:prstGeom>
        </p:spPr>
      </p:pic>
      <p:pic>
        <p:nvPicPr>
          <p:cNvPr id="9" name="Picture 8" descr="A picture containing dark, device, gauge&#10;&#10;Description automatically generated">
            <a:extLst>
              <a:ext uri="{FF2B5EF4-FFF2-40B4-BE49-F238E27FC236}">
                <a16:creationId xmlns:a16="http://schemas.microsoft.com/office/drawing/2014/main" id="{E3E47F52-9B07-5E4F-9914-C8A57D751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815180"/>
            <a:ext cx="3516641" cy="3578067"/>
          </a:xfrm>
          <a:prstGeom prst="rect">
            <a:avLst/>
          </a:prstGeom>
        </p:spPr>
      </p:pic>
    </p:spTree>
    <p:extLst>
      <p:ext uri="{BB962C8B-B14F-4D97-AF65-F5344CB8AC3E}">
        <p14:creationId xmlns:p14="http://schemas.microsoft.com/office/powerpoint/2010/main" val="90624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71;p15">
            <a:extLst>
              <a:ext uri="{FF2B5EF4-FFF2-40B4-BE49-F238E27FC236}">
                <a16:creationId xmlns:a16="http://schemas.microsoft.com/office/drawing/2014/main" id="{21EB795C-B9EE-6645-8C1F-9C949E3DD93B}"/>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Neutron Star</a:t>
            </a:r>
            <a:endParaRPr lang="en-GB" dirty="0">
              <a:solidFill>
                <a:schemeClr val="accent4">
                  <a:lumMod val="50000"/>
                </a:schemeClr>
              </a:solidFill>
            </a:endParaRPr>
          </a:p>
        </p:txBody>
      </p:sp>
      <p:sp>
        <p:nvSpPr>
          <p:cNvPr id="3" name="Google Shape;172;p15">
            <a:extLst>
              <a:ext uri="{FF2B5EF4-FFF2-40B4-BE49-F238E27FC236}">
                <a16:creationId xmlns:a16="http://schemas.microsoft.com/office/drawing/2014/main" id="{9A6F3D73-6F36-4649-8F2C-56AE265154D5}"/>
              </a:ext>
            </a:extLst>
          </p:cNvPr>
          <p:cNvSpPr txBox="1"/>
          <p:nvPr/>
        </p:nvSpPr>
        <p:spPr>
          <a:xfrm>
            <a:off x="414866" y="2060621"/>
            <a:ext cx="4402667" cy="367793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At the centre of a supernova, the particles form an incredibly dense core.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This causes the supernova to collapse into a </a:t>
            </a:r>
            <a:r>
              <a:rPr lang="en-GB" sz="1800" b="1" dirty="0">
                <a:solidFill>
                  <a:schemeClr val="dk1"/>
                </a:solidFill>
                <a:latin typeface="Open Sans"/>
                <a:ea typeface="Open Sans"/>
                <a:cs typeface="Open Sans"/>
                <a:sym typeface="Open Sans"/>
              </a:rPr>
              <a:t>neutron star</a:t>
            </a:r>
            <a:r>
              <a:rPr lang="en-GB" sz="1800" dirty="0">
                <a:solidFill>
                  <a:schemeClr val="dk1"/>
                </a:solidFill>
                <a:latin typeface="Open Sans"/>
                <a:ea typeface="Open Sans"/>
                <a:cs typeface="Open Sans"/>
                <a:sym typeface="Open Sans"/>
              </a:rPr>
              <a:t>.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rgbClr val="262626"/>
              </a:buClr>
              <a:buSzPts val="1800"/>
              <a:buFont typeface="Open Sans"/>
              <a:buNone/>
            </a:pPr>
            <a:r>
              <a:rPr lang="en-GB" sz="1800" dirty="0">
                <a:solidFill>
                  <a:srgbClr val="262626"/>
                </a:solidFill>
                <a:latin typeface="Open Sans"/>
                <a:ea typeface="Open Sans"/>
                <a:cs typeface="Open Sans"/>
                <a:sym typeface="Open Sans"/>
              </a:rPr>
              <a:t>Neutron stars are the smallest and densest known star.</a:t>
            </a:r>
            <a:endParaRPr sz="1800" dirty="0">
              <a:solidFill>
                <a:srgbClr val="262626"/>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Fusion does not occur at this stage.</a:t>
            </a:r>
            <a:endParaRPr dirty="0"/>
          </a:p>
          <a:p>
            <a:pPr marL="0" marR="0" lvl="0" indent="0" algn="l" rtl="0">
              <a:spcBef>
                <a:spcPts val="600"/>
              </a:spcBef>
              <a:spcAft>
                <a:spcPts val="0"/>
              </a:spcAft>
              <a:buClr>
                <a:schemeClr val="dk1"/>
              </a:buClr>
              <a:buSzPts val="1800"/>
              <a:buFont typeface="Calibri"/>
              <a:buNone/>
            </a:pPr>
            <a:endParaRPr sz="1800" dirty="0">
              <a:solidFill>
                <a:srgbClr val="262626"/>
              </a:solidFill>
              <a:latin typeface="Open Sans"/>
              <a:ea typeface="Open Sans"/>
              <a:cs typeface="Open Sans"/>
              <a:sym typeface="Open Sans"/>
            </a:endParaRPr>
          </a:p>
        </p:txBody>
      </p:sp>
      <p:pic>
        <p:nvPicPr>
          <p:cNvPr id="5" name="Picture 4" descr="A picture containing wire, vector graphics, porcelain&#10;&#10;Description automatically generated">
            <a:extLst>
              <a:ext uri="{FF2B5EF4-FFF2-40B4-BE49-F238E27FC236}">
                <a16:creationId xmlns:a16="http://schemas.microsoft.com/office/drawing/2014/main" id="{6E1F1A20-D6B3-BB43-A5E3-F8EAA0A5D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261" y="1854886"/>
            <a:ext cx="3813873" cy="4089400"/>
          </a:xfrm>
          <a:prstGeom prst="rect">
            <a:avLst/>
          </a:prstGeom>
        </p:spPr>
      </p:pic>
    </p:spTree>
    <p:extLst>
      <p:ext uri="{BB962C8B-B14F-4D97-AF65-F5344CB8AC3E}">
        <p14:creationId xmlns:p14="http://schemas.microsoft.com/office/powerpoint/2010/main" val="28765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79;p16">
            <a:extLst>
              <a:ext uri="{FF2B5EF4-FFF2-40B4-BE49-F238E27FC236}">
                <a16:creationId xmlns:a16="http://schemas.microsoft.com/office/drawing/2014/main" id="{B9E8A190-1117-DF48-915E-B22BC912189F}"/>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Black Hole</a:t>
            </a:r>
            <a:endParaRPr lang="en-GB" dirty="0">
              <a:solidFill>
                <a:schemeClr val="accent4">
                  <a:lumMod val="50000"/>
                </a:schemeClr>
              </a:solidFill>
            </a:endParaRPr>
          </a:p>
        </p:txBody>
      </p:sp>
      <p:sp>
        <p:nvSpPr>
          <p:cNvPr id="3" name="Google Shape;180;p16">
            <a:extLst>
              <a:ext uri="{FF2B5EF4-FFF2-40B4-BE49-F238E27FC236}">
                <a16:creationId xmlns:a16="http://schemas.microsoft.com/office/drawing/2014/main" id="{57BDA5DB-189B-0040-8237-ED899AF9C380}"/>
              </a:ext>
            </a:extLst>
          </p:cNvPr>
          <p:cNvSpPr txBox="1"/>
          <p:nvPr/>
        </p:nvSpPr>
        <p:spPr>
          <a:xfrm>
            <a:off x="372533" y="2204555"/>
            <a:ext cx="4199467" cy="317009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largest supernovae collapse to form </a:t>
            </a:r>
            <a:r>
              <a:rPr lang="en-GB" sz="1800" b="1" dirty="0">
                <a:solidFill>
                  <a:schemeClr val="dk1"/>
                </a:solidFill>
                <a:latin typeface="Open Sans"/>
                <a:ea typeface="Open Sans"/>
                <a:cs typeface="Open Sans"/>
                <a:sym typeface="Open Sans"/>
              </a:rPr>
              <a:t>black holes</a:t>
            </a:r>
            <a:r>
              <a:rPr lang="en-GB" sz="1800" dirty="0">
                <a:solidFill>
                  <a:schemeClr val="dk1"/>
                </a:solidFill>
                <a:latin typeface="Open Sans"/>
                <a:ea typeface="Open Sans"/>
                <a:cs typeface="Open Sans"/>
                <a:sym typeface="Open Sans"/>
              </a:rPr>
              <a:t>.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name might make you think of an empty space, but actually there is a huge amount of matter packed into a tiny area.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Gravity in a black hole is so strong that not even light can escape.</a:t>
            </a:r>
            <a:endParaRPr sz="1800" dirty="0">
              <a:solidFill>
                <a:srgbClr val="262626"/>
              </a:solidFill>
              <a:latin typeface="Open Sans"/>
              <a:ea typeface="Open Sans"/>
              <a:cs typeface="Open Sans"/>
              <a:sym typeface="Open Sans"/>
            </a:endParaRPr>
          </a:p>
        </p:txBody>
      </p:sp>
      <p:pic>
        <p:nvPicPr>
          <p:cNvPr id="5" name="Picture 4" descr="A picture containing dark, device, gauge&#10;&#10;Description automatically generated">
            <a:extLst>
              <a:ext uri="{FF2B5EF4-FFF2-40B4-BE49-F238E27FC236}">
                <a16:creationId xmlns:a16="http://schemas.microsoft.com/office/drawing/2014/main" id="{95F40372-CCAB-C34D-9914-E378399E5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1853778"/>
            <a:ext cx="3920067" cy="3988540"/>
          </a:xfrm>
          <a:prstGeom prst="rect">
            <a:avLst/>
          </a:prstGeom>
        </p:spPr>
      </p:pic>
    </p:spTree>
    <p:extLst>
      <p:ext uri="{BB962C8B-B14F-4D97-AF65-F5344CB8AC3E}">
        <p14:creationId xmlns:p14="http://schemas.microsoft.com/office/powerpoint/2010/main" val="37866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87;p17">
            <a:extLst>
              <a:ext uri="{FF2B5EF4-FFF2-40B4-BE49-F238E27FC236}">
                <a16:creationId xmlns:a16="http://schemas.microsoft.com/office/drawing/2014/main" id="{C55DAED8-3C72-C74E-BF55-C2E68629041C}"/>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A Star More Massive Than the Sun</a:t>
            </a:r>
            <a:endParaRPr lang="en-GB" dirty="0">
              <a:solidFill>
                <a:schemeClr val="accent4">
                  <a:lumMod val="50000"/>
                </a:schemeClr>
              </a:solidFill>
            </a:endParaRPr>
          </a:p>
        </p:txBody>
      </p:sp>
      <p:pic>
        <p:nvPicPr>
          <p:cNvPr id="4" name="Picture 3" descr="A picture containing nature&#10;&#10;Description automatically generated">
            <a:extLst>
              <a:ext uri="{FF2B5EF4-FFF2-40B4-BE49-F238E27FC236}">
                <a16:creationId xmlns:a16="http://schemas.microsoft.com/office/drawing/2014/main" id="{25EDE027-837A-CA47-B3E2-7BB69A90B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85" y="2930974"/>
            <a:ext cx="1296767" cy="1431475"/>
          </a:xfrm>
          <a:prstGeom prst="rect">
            <a:avLst/>
          </a:prstGeom>
        </p:spPr>
      </p:pic>
      <p:pic>
        <p:nvPicPr>
          <p:cNvPr id="6" name="Picture 5" descr="A planet with rings around it&#10;&#10;Description automatically generated with low confidence">
            <a:extLst>
              <a:ext uri="{FF2B5EF4-FFF2-40B4-BE49-F238E27FC236}">
                <a16:creationId xmlns:a16="http://schemas.microsoft.com/office/drawing/2014/main" id="{8544368B-9C71-AC44-93A7-0B2D900E0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805" y="3179582"/>
            <a:ext cx="1492517" cy="879024"/>
          </a:xfrm>
          <a:prstGeom prst="rect">
            <a:avLst/>
          </a:prstGeom>
        </p:spPr>
      </p:pic>
      <p:pic>
        <p:nvPicPr>
          <p:cNvPr id="8" name="Picture 7" descr="Logo&#10;&#10;Description automatically generated">
            <a:extLst>
              <a:ext uri="{FF2B5EF4-FFF2-40B4-BE49-F238E27FC236}">
                <a16:creationId xmlns:a16="http://schemas.microsoft.com/office/drawing/2014/main" id="{5DB655A2-1B39-4D4E-B92F-67DB1A41D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966" y="3017104"/>
            <a:ext cx="1259213" cy="1259213"/>
          </a:xfrm>
          <a:prstGeom prst="rect">
            <a:avLst/>
          </a:prstGeom>
        </p:spPr>
      </p:pic>
      <p:pic>
        <p:nvPicPr>
          <p:cNvPr id="10" name="Picture 9" descr="Venn diagram&#10;&#10;Description automatically generated">
            <a:extLst>
              <a:ext uri="{FF2B5EF4-FFF2-40B4-BE49-F238E27FC236}">
                <a16:creationId xmlns:a16="http://schemas.microsoft.com/office/drawing/2014/main" id="{E1A009B8-20BE-3048-974D-419239FDFA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5127" y="2118511"/>
            <a:ext cx="2793999" cy="2793999"/>
          </a:xfrm>
          <a:prstGeom prst="rect">
            <a:avLst/>
          </a:prstGeom>
        </p:spPr>
      </p:pic>
      <p:pic>
        <p:nvPicPr>
          <p:cNvPr id="12" name="Picture 11" descr="A picture containing wire, vector graphics, porcelain&#10;&#10;Description automatically generated">
            <a:extLst>
              <a:ext uri="{FF2B5EF4-FFF2-40B4-BE49-F238E27FC236}">
                <a16:creationId xmlns:a16="http://schemas.microsoft.com/office/drawing/2014/main" id="{33117ED7-0B00-684E-B8D4-C412D43BDC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0332" y="1363121"/>
            <a:ext cx="1335029" cy="1431476"/>
          </a:xfrm>
          <a:prstGeom prst="rect">
            <a:avLst/>
          </a:prstGeom>
        </p:spPr>
      </p:pic>
      <p:pic>
        <p:nvPicPr>
          <p:cNvPr id="14" name="Picture 13" descr="A picture containing dark, device, gauge&#10;&#10;Description automatically generated">
            <a:extLst>
              <a:ext uri="{FF2B5EF4-FFF2-40B4-BE49-F238E27FC236}">
                <a16:creationId xmlns:a16="http://schemas.microsoft.com/office/drawing/2014/main" id="{734C2DE3-8005-C342-91DD-7815F66EE8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0332" y="4058606"/>
            <a:ext cx="1678490" cy="1707808"/>
          </a:xfrm>
          <a:prstGeom prst="rect">
            <a:avLst/>
          </a:prstGeom>
          <a:ln>
            <a:noFill/>
          </a:ln>
        </p:spPr>
      </p:pic>
      <p:cxnSp>
        <p:nvCxnSpPr>
          <p:cNvPr id="16" name="Straight Arrow Connector 15">
            <a:extLst>
              <a:ext uri="{FF2B5EF4-FFF2-40B4-BE49-F238E27FC236}">
                <a16:creationId xmlns:a16="http://schemas.microsoft.com/office/drawing/2014/main" id="{E3DF1017-B6BD-3F46-8FE0-0389D54F56C7}"/>
              </a:ext>
            </a:extLst>
          </p:cNvPr>
          <p:cNvCxnSpPr>
            <a:stCxn id="4" idx="3"/>
          </p:cNvCxnSpPr>
          <p:nvPr/>
        </p:nvCxnSpPr>
        <p:spPr>
          <a:xfrm flipV="1">
            <a:off x="1530552" y="3646711"/>
            <a:ext cx="343644" cy="1"/>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70C8FC-F577-3B41-A890-EF76A90C36E5}"/>
              </a:ext>
            </a:extLst>
          </p:cNvPr>
          <p:cNvCxnSpPr/>
          <p:nvPr/>
        </p:nvCxnSpPr>
        <p:spPr>
          <a:xfrm flipV="1">
            <a:off x="3438892" y="3646710"/>
            <a:ext cx="343644" cy="1"/>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1EBA42-2D89-1C47-927E-737AA085BBE8}"/>
              </a:ext>
            </a:extLst>
          </p:cNvPr>
          <p:cNvCxnSpPr/>
          <p:nvPr/>
        </p:nvCxnSpPr>
        <p:spPr>
          <a:xfrm flipV="1">
            <a:off x="4792560" y="3646711"/>
            <a:ext cx="343644" cy="1"/>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52B199-4E23-4443-B2F8-C495DD1B6846}"/>
              </a:ext>
            </a:extLst>
          </p:cNvPr>
          <p:cNvCxnSpPr>
            <a:cxnSpLocks/>
          </p:cNvCxnSpPr>
          <p:nvPr/>
        </p:nvCxnSpPr>
        <p:spPr>
          <a:xfrm flipV="1">
            <a:off x="6788912" y="2639438"/>
            <a:ext cx="660214" cy="374219"/>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10E4F1-54D4-7443-AA92-9BC7EBF057F8}"/>
              </a:ext>
            </a:extLst>
          </p:cNvPr>
          <p:cNvCxnSpPr>
            <a:cxnSpLocks/>
          </p:cNvCxnSpPr>
          <p:nvPr/>
        </p:nvCxnSpPr>
        <p:spPr>
          <a:xfrm>
            <a:off x="6788912" y="4058606"/>
            <a:ext cx="610594" cy="403147"/>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194;p17">
            <a:extLst>
              <a:ext uri="{FF2B5EF4-FFF2-40B4-BE49-F238E27FC236}">
                <a16:creationId xmlns:a16="http://schemas.microsoft.com/office/drawing/2014/main" id="{2180F985-A830-F046-9F1F-66B21B35C02F}"/>
              </a:ext>
            </a:extLst>
          </p:cNvPr>
          <p:cNvSpPr txBox="1"/>
          <p:nvPr/>
        </p:nvSpPr>
        <p:spPr>
          <a:xfrm>
            <a:off x="533906" y="4468553"/>
            <a:ext cx="79502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nebula</a:t>
            </a:r>
            <a:endParaRPr sz="1100" dirty="0">
              <a:solidFill>
                <a:schemeClr val="dk1"/>
              </a:solidFill>
              <a:latin typeface="Open Sans"/>
              <a:ea typeface="Open Sans"/>
              <a:cs typeface="Open Sans"/>
              <a:sym typeface="Open Sans"/>
            </a:endParaRPr>
          </a:p>
        </p:txBody>
      </p:sp>
      <p:sp>
        <p:nvSpPr>
          <p:cNvPr id="27" name="Google Shape;195;p17">
            <a:extLst>
              <a:ext uri="{FF2B5EF4-FFF2-40B4-BE49-F238E27FC236}">
                <a16:creationId xmlns:a16="http://schemas.microsoft.com/office/drawing/2014/main" id="{7010DBC4-7C04-BD4B-A568-959C03A0F8C8}"/>
              </a:ext>
            </a:extLst>
          </p:cNvPr>
          <p:cNvSpPr txBox="1"/>
          <p:nvPr/>
        </p:nvSpPr>
        <p:spPr>
          <a:xfrm>
            <a:off x="2115649" y="4468553"/>
            <a:ext cx="1115695"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protostar</a:t>
            </a:r>
            <a:endParaRPr sz="1100" dirty="0">
              <a:solidFill>
                <a:schemeClr val="dk1"/>
              </a:solidFill>
              <a:latin typeface="Open Sans"/>
              <a:ea typeface="Open Sans"/>
              <a:cs typeface="Open Sans"/>
              <a:sym typeface="Open Sans"/>
            </a:endParaRPr>
          </a:p>
        </p:txBody>
      </p:sp>
      <p:sp>
        <p:nvSpPr>
          <p:cNvPr id="28" name="Google Shape;196;p17">
            <a:extLst>
              <a:ext uri="{FF2B5EF4-FFF2-40B4-BE49-F238E27FC236}">
                <a16:creationId xmlns:a16="http://schemas.microsoft.com/office/drawing/2014/main" id="{E9C623B9-AA5B-B840-810F-7DF2F537260F}"/>
              </a:ext>
            </a:extLst>
          </p:cNvPr>
          <p:cNvSpPr txBox="1"/>
          <p:nvPr/>
        </p:nvSpPr>
        <p:spPr>
          <a:xfrm>
            <a:off x="3372322" y="4428794"/>
            <a:ext cx="1769110" cy="62070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200" b="1" dirty="0">
                <a:solidFill>
                  <a:schemeClr val="dk1"/>
                </a:solidFill>
                <a:latin typeface="Open Sans"/>
                <a:ea typeface="Open Sans"/>
                <a:cs typeface="Open Sans"/>
                <a:sym typeface="Open Sans"/>
              </a:rPr>
              <a:t>main sequence </a:t>
            </a:r>
            <a:endParaRPr dirty="0"/>
          </a:p>
          <a:p>
            <a:pPr marL="0" marR="0" lvl="0" indent="0" algn="ctr" rtl="0">
              <a:spcBef>
                <a:spcPts val="800"/>
              </a:spcBef>
              <a:spcAft>
                <a:spcPts val="0"/>
              </a:spcAft>
              <a:buNone/>
            </a:pPr>
            <a:r>
              <a:rPr lang="en-GB" sz="1200" b="1" dirty="0">
                <a:solidFill>
                  <a:schemeClr val="dk1"/>
                </a:solidFill>
                <a:latin typeface="Open Sans"/>
                <a:ea typeface="Open Sans"/>
                <a:cs typeface="Open Sans"/>
                <a:sym typeface="Open Sans"/>
              </a:rPr>
              <a:t>star</a:t>
            </a:r>
            <a:endParaRPr sz="1100" dirty="0">
              <a:solidFill>
                <a:schemeClr val="dk1"/>
              </a:solidFill>
              <a:latin typeface="Open Sans"/>
              <a:ea typeface="Open Sans"/>
              <a:cs typeface="Open Sans"/>
              <a:sym typeface="Open Sans"/>
            </a:endParaRPr>
          </a:p>
        </p:txBody>
      </p:sp>
      <p:sp>
        <p:nvSpPr>
          <p:cNvPr id="29" name="Google Shape;197;p17">
            <a:extLst>
              <a:ext uri="{FF2B5EF4-FFF2-40B4-BE49-F238E27FC236}">
                <a16:creationId xmlns:a16="http://schemas.microsoft.com/office/drawing/2014/main" id="{69506A9B-42F2-0148-AB57-94CC9B453D13}"/>
              </a:ext>
            </a:extLst>
          </p:cNvPr>
          <p:cNvSpPr txBox="1"/>
          <p:nvPr/>
        </p:nvSpPr>
        <p:spPr>
          <a:xfrm>
            <a:off x="5494949" y="4427796"/>
            <a:ext cx="1114353" cy="34417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red supergiant</a:t>
            </a:r>
            <a:endParaRPr sz="1100" dirty="0">
              <a:solidFill>
                <a:schemeClr val="dk1"/>
              </a:solidFill>
              <a:latin typeface="Open Sans"/>
              <a:ea typeface="Open Sans"/>
              <a:cs typeface="Open Sans"/>
              <a:sym typeface="Open Sans"/>
            </a:endParaRPr>
          </a:p>
        </p:txBody>
      </p:sp>
      <p:sp>
        <p:nvSpPr>
          <p:cNvPr id="30" name="Google Shape;198;p17">
            <a:extLst>
              <a:ext uri="{FF2B5EF4-FFF2-40B4-BE49-F238E27FC236}">
                <a16:creationId xmlns:a16="http://schemas.microsoft.com/office/drawing/2014/main" id="{06A0A0F6-3851-E742-B12F-72D57C16FB04}"/>
              </a:ext>
            </a:extLst>
          </p:cNvPr>
          <p:cNvSpPr txBox="1"/>
          <p:nvPr/>
        </p:nvSpPr>
        <p:spPr>
          <a:xfrm>
            <a:off x="7414625" y="2898495"/>
            <a:ext cx="128542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neutron star</a:t>
            </a:r>
            <a:endParaRPr sz="1100" dirty="0">
              <a:solidFill>
                <a:schemeClr val="dk1"/>
              </a:solidFill>
              <a:latin typeface="Open Sans"/>
              <a:ea typeface="Open Sans"/>
              <a:cs typeface="Open Sans"/>
              <a:sym typeface="Open Sans"/>
            </a:endParaRPr>
          </a:p>
        </p:txBody>
      </p:sp>
      <p:sp>
        <p:nvSpPr>
          <p:cNvPr id="31" name="Google Shape;199;p17">
            <a:extLst>
              <a:ext uri="{FF2B5EF4-FFF2-40B4-BE49-F238E27FC236}">
                <a16:creationId xmlns:a16="http://schemas.microsoft.com/office/drawing/2014/main" id="{474AD5C0-6050-1347-8579-A65F9D194AE2}"/>
              </a:ext>
            </a:extLst>
          </p:cNvPr>
          <p:cNvSpPr txBox="1"/>
          <p:nvPr/>
        </p:nvSpPr>
        <p:spPr>
          <a:xfrm>
            <a:off x="7647342" y="5766414"/>
            <a:ext cx="176911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black hole</a:t>
            </a:r>
            <a:endParaRP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7191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211;p18">
            <a:extLst>
              <a:ext uri="{FF2B5EF4-FFF2-40B4-BE49-F238E27FC236}">
                <a16:creationId xmlns:a16="http://schemas.microsoft.com/office/drawing/2014/main" id="{726C5D64-2CF2-AC4D-B535-B7E79D830BC7}"/>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The Life Cycle of a Star</a:t>
            </a:r>
            <a:endParaRPr lang="en-GB" dirty="0">
              <a:solidFill>
                <a:schemeClr val="accent4">
                  <a:lumMod val="50000"/>
                </a:schemeClr>
              </a:solidFill>
            </a:endParaRPr>
          </a:p>
        </p:txBody>
      </p:sp>
      <p:pic>
        <p:nvPicPr>
          <p:cNvPr id="4" name="Picture 3" descr="A picture containing nature&#10;&#10;Description automatically generated">
            <a:extLst>
              <a:ext uri="{FF2B5EF4-FFF2-40B4-BE49-F238E27FC236}">
                <a16:creationId xmlns:a16="http://schemas.microsoft.com/office/drawing/2014/main" id="{602697FE-BB57-0A48-8DE8-F97042E43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4" y="3105182"/>
            <a:ext cx="1173345" cy="1295232"/>
          </a:xfrm>
          <a:prstGeom prst="rect">
            <a:avLst/>
          </a:prstGeom>
        </p:spPr>
      </p:pic>
      <p:pic>
        <p:nvPicPr>
          <p:cNvPr id="6" name="Picture 5">
            <a:extLst>
              <a:ext uri="{FF2B5EF4-FFF2-40B4-BE49-F238E27FC236}">
                <a16:creationId xmlns:a16="http://schemas.microsoft.com/office/drawing/2014/main" id="{877AE77C-C950-194D-9C30-AC1762198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229" y="3216251"/>
            <a:ext cx="1273215" cy="749865"/>
          </a:xfrm>
          <a:prstGeom prst="rect">
            <a:avLst/>
          </a:prstGeom>
        </p:spPr>
      </p:pic>
      <p:pic>
        <p:nvPicPr>
          <p:cNvPr id="8" name="Picture 7" descr="Logo&#10;&#10;Description automatically generated">
            <a:extLst>
              <a:ext uri="{FF2B5EF4-FFF2-40B4-BE49-F238E27FC236}">
                <a16:creationId xmlns:a16="http://schemas.microsoft.com/office/drawing/2014/main" id="{9FB48D19-C5AF-8646-88C4-793F2AC88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58" y="2906556"/>
            <a:ext cx="1105382" cy="1105382"/>
          </a:xfrm>
          <a:prstGeom prst="rect">
            <a:avLst/>
          </a:prstGeom>
        </p:spPr>
      </p:pic>
      <p:pic>
        <p:nvPicPr>
          <p:cNvPr id="10" name="Picture 9" descr="A picture containing balloon, aircraft&#10;&#10;Description automatically generated">
            <a:extLst>
              <a:ext uri="{FF2B5EF4-FFF2-40B4-BE49-F238E27FC236}">
                <a16:creationId xmlns:a16="http://schemas.microsoft.com/office/drawing/2014/main" id="{824ECC2E-DF0E-0948-B932-3574B1F817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3398" y="1192474"/>
            <a:ext cx="1640038" cy="1640038"/>
          </a:xfrm>
          <a:prstGeom prst="rect">
            <a:avLst/>
          </a:prstGeom>
        </p:spPr>
      </p:pic>
      <p:pic>
        <p:nvPicPr>
          <p:cNvPr id="12" name="Picture 11" descr="Venn diagram&#10;&#10;Description automatically generated">
            <a:extLst>
              <a:ext uri="{FF2B5EF4-FFF2-40B4-BE49-F238E27FC236}">
                <a16:creationId xmlns:a16="http://schemas.microsoft.com/office/drawing/2014/main" id="{08BD98CE-1C1D-7649-82F4-8CE84651C7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310" y="4209208"/>
            <a:ext cx="2746822" cy="2746822"/>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16D8DB38-23E2-8847-B0FE-E910C0E516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0907" y="4771966"/>
            <a:ext cx="1622435" cy="1621305"/>
          </a:xfrm>
          <a:prstGeom prst="rect">
            <a:avLst/>
          </a:prstGeom>
        </p:spPr>
      </p:pic>
      <p:pic>
        <p:nvPicPr>
          <p:cNvPr id="16" name="Picture 15" descr="A picture containing dark, device, gauge&#10;&#10;Description automatically generated">
            <a:extLst>
              <a:ext uri="{FF2B5EF4-FFF2-40B4-BE49-F238E27FC236}">
                <a16:creationId xmlns:a16="http://schemas.microsoft.com/office/drawing/2014/main" id="{F6A0373A-22F1-4D46-893B-B2E580F6E7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1463" y="5385828"/>
            <a:ext cx="1227621" cy="1249064"/>
          </a:xfrm>
          <a:prstGeom prst="rect">
            <a:avLst/>
          </a:prstGeom>
        </p:spPr>
      </p:pic>
      <p:pic>
        <p:nvPicPr>
          <p:cNvPr id="18" name="Picture 17" descr="A picture containing wire, vector graphics, porcelain&#10;&#10;Description automatically generated">
            <a:extLst>
              <a:ext uri="{FF2B5EF4-FFF2-40B4-BE49-F238E27FC236}">
                <a16:creationId xmlns:a16="http://schemas.microsoft.com/office/drawing/2014/main" id="{14BDAF19-DE7C-1341-9388-A9DABB39E1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915" y="3522580"/>
            <a:ext cx="1165208" cy="1249386"/>
          </a:xfrm>
          <a:prstGeom prst="rect">
            <a:avLst/>
          </a:prstGeom>
        </p:spPr>
      </p:pic>
      <p:pic>
        <p:nvPicPr>
          <p:cNvPr id="20" name="Picture 19" descr="Logo, company name&#10;&#10;Description automatically generated">
            <a:extLst>
              <a:ext uri="{FF2B5EF4-FFF2-40B4-BE49-F238E27FC236}">
                <a16:creationId xmlns:a16="http://schemas.microsoft.com/office/drawing/2014/main" id="{7E389319-F120-9443-94CE-3710E58159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46828" y="1465220"/>
            <a:ext cx="998316" cy="998316"/>
          </a:xfrm>
          <a:prstGeom prst="rect">
            <a:avLst/>
          </a:prstGeom>
        </p:spPr>
      </p:pic>
      <p:pic>
        <p:nvPicPr>
          <p:cNvPr id="22" name="Picture 21">
            <a:extLst>
              <a:ext uri="{FF2B5EF4-FFF2-40B4-BE49-F238E27FC236}">
                <a16:creationId xmlns:a16="http://schemas.microsoft.com/office/drawing/2014/main" id="{A07A4580-B391-6441-92B5-3CE0CCBE18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17395" y="1654021"/>
            <a:ext cx="538585" cy="527101"/>
          </a:xfrm>
          <a:prstGeom prst="rect">
            <a:avLst/>
          </a:prstGeom>
        </p:spPr>
      </p:pic>
      <p:cxnSp>
        <p:nvCxnSpPr>
          <p:cNvPr id="24" name="Straight Arrow Connector 23">
            <a:extLst>
              <a:ext uri="{FF2B5EF4-FFF2-40B4-BE49-F238E27FC236}">
                <a16:creationId xmlns:a16="http://schemas.microsoft.com/office/drawing/2014/main" id="{9B62BEBE-D758-6149-98AC-29B036CC735B}"/>
              </a:ext>
            </a:extLst>
          </p:cNvPr>
          <p:cNvCxnSpPr>
            <a:stCxn id="4" idx="3"/>
          </p:cNvCxnSpPr>
          <p:nvPr/>
        </p:nvCxnSpPr>
        <p:spPr>
          <a:xfrm>
            <a:off x="1481559" y="3752798"/>
            <a:ext cx="293670"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37D5DAB-8006-4645-A41E-F89449745DD7}"/>
              </a:ext>
            </a:extLst>
          </p:cNvPr>
          <p:cNvCxnSpPr/>
          <p:nvPr/>
        </p:nvCxnSpPr>
        <p:spPr>
          <a:xfrm>
            <a:off x="3102014" y="3752798"/>
            <a:ext cx="293670"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0ECF90-E7C8-2948-AFD1-6272E2DC15A2}"/>
              </a:ext>
            </a:extLst>
          </p:cNvPr>
          <p:cNvCxnSpPr>
            <a:cxnSpLocks/>
          </p:cNvCxnSpPr>
          <p:nvPr/>
        </p:nvCxnSpPr>
        <p:spPr>
          <a:xfrm>
            <a:off x="3891949" y="4400414"/>
            <a:ext cx="0" cy="371552"/>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7D96DF-684D-B340-8FCC-B1A3710DEAC8}"/>
              </a:ext>
            </a:extLst>
          </p:cNvPr>
          <p:cNvCxnSpPr>
            <a:cxnSpLocks/>
          </p:cNvCxnSpPr>
          <p:nvPr/>
        </p:nvCxnSpPr>
        <p:spPr>
          <a:xfrm flipV="1">
            <a:off x="3891949" y="2596155"/>
            <a:ext cx="0" cy="474425"/>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5E478E2-EB94-2D41-87C4-A1327E584A6A}"/>
              </a:ext>
            </a:extLst>
          </p:cNvPr>
          <p:cNvCxnSpPr/>
          <p:nvPr/>
        </p:nvCxnSpPr>
        <p:spPr>
          <a:xfrm>
            <a:off x="4655127" y="2012493"/>
            <a:ext cx="691701"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E196C1-0A8C-9E41-BD78-1B5F29699335}"/>
              </a:ext>
            </a:extLst>
          </p:cNvPr>
          <p:cNvCxnSpPr/>
          <p:nvPr/>
        </p:nvCxnSpPr>
        <p:spPr>
          <a:xfrm>
            <a:off x="6449203" y="2012493"/>
            <a:ext cx="691701"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5601DC-C8AE-CE48-B963-19DBA9BCB5CB}"/>
              </a:ext>
            </a:extLst>
          </p:cNvPr>
          <p:cNvCxnSpPr>
            <a:cxnSpLocks/>
          </p:cNvCxnSpPr>
          <p:nvPr/>
        </p:nvCxnSpPr>
        <p:spPr>
          <a:xfrm>
            <a:off x="4929908" y="5582618"/>
            <a:ext cx="310999"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521124B-9BCA-9F4C-8BA7-AA2779E48DC9}"/>
              </a:ext>
            </a:extLst>
          </p:cNvPr>
          <p:cNvCxnSpPr>
            <a:cxnSpLocks/>
          </p:cNvCxnSpPr>
          <p:nvPr/>
        </p:nvCxnSpPr>
        <p:spPr>
          <a:xfrm flipV="1">
            <a:off x="6849357" y="4718889"/>
            <a:ext cx="449426" cy="308677"/>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BD50C3-B61E-0A45-8DEB-EFF4103EC68F}"/>
              </a:ext>
            </a:extLst>
          </p:cNvPr>
          <p:cNvCxnSpPr>
            <a:cxnSpLocks/>
          </p:cNvCxnSpPr>
          <p:nvPr/>
        </p:nvCxnSpPr>
        <p:spPr>
          <a:xfrm>
            <a:off x="6843265" y="5783445"/>
            <a:ext cx="404400" cy="177884"/>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94;p17">
            <a:extLst>
              <a:ext uri="{FF2B5EF4-FFF2-40B4-BE49-F238E27FC236}">
                <a16:creationId xmlns:a16="http://schemas.microsoft.com/office/drawing/2014/main" id="{20E32108-3604-E24A-820C-493BCDB4D437}"/>
              </a:ext>
            </a:extLst>
          </p:cNvPr>
          <p:cNvSpPr txBox="1"/>
          <p:nvPr/>
        </p:nvSpPr>
        <p:spPr>
          <a:xfrm>
            <a:off x="550125" y="4481470"/>
            <a:ext cx="79502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nebula</a:t>
            </a:r>
            <a:endParaRPr sz="1100" dirty="0">
              <a:solidFill>
                <a:schemeClr val="dk1"/>
              </a:solidFill>
              <a:latin typeface="Open Sans"/>
              <a:ea typeface="Open Sans"/>
              <a:cs typeface="Open Sans"/>
              <a:sym typeface="Open Sans"/>
            </a:endParaRPr>
          </a:p>
        </p:txBody>
      </p:sp>
      <p:sp>
        <p:nvSpPr>
          <p:cNvPr id="45" name="Google Shape;195;p17">
            <a:extLst>
              <a:ext uri="{FF2B5EF4-FFF2-40B4-BE49-F238E27FC236}">
                <a16:creationId xmlns:a16="http://schemas.microsoft.com/office/drawing/2014/main" id="{53C26815-6599-E040-9DAC-491E899982C5}"/>
              </a:ext>
            </a:extLst>
          </p:cNvPr>
          <p:cNvSpPr txBox="1"/>
          <p:nvPr/>
        </p:nvSpPr>
        <p:spPr>
          <a:xfrm>
            <a:off x="1860054" y="4480747"/>
            <a:ext cx="1115695"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protostar</a:t>
            </a:r>
            <a:endParaRPr sz="1100" dirty="0">
              <a:solidFill>
                <a:schemeClr val="dk1"/>
              </a:solidFill>
              <a:latin typeface="Open Sans"/>
              <a:ea typeface="Open Sans"/>
              <a:cs typeface="Open Sans"/>
              <a:sym typeface="Open Sans"/>
            </a:endParaRPr>
          </a:p>
        </p:txBody>
      </p:sp>
      <p:sp>
        <p:nvSpPr>
          <p:cNvPr id="46" name="Google Shape;196;p17">
            <a:extLst>
              <a:ext uri="{FF2B5EF4-FFF2-40B4-BE49-F238E27FC236}">
                <a16:creationId xmlns:a16="http://schemas.microsoft.com/office/drawing/2014/main" id="{7937DB4B-6DE3-4C41-B5E4-FAA735A5622A}"/>
              </a:ext>
            </a:extLst>
          </p:cNvPr>
          <p:cNvSpPr txBox="1"/>
          <p:nvPr/>
        </p:nvSpPr>
        <p:spPr>
          <a:xfrm>
            <a:off x="3088862" y="3860038"/>
            <a:ext cx="1769110" cy="62070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200" b="1" dirty="0">
                <a:solidFill>
                  <a:schemeClr val="dk1"/>
                </a:solidFill>
                <a:latin typeface="Open Sans"/>
                <a:ea typeface="Open Sans"/>
                <a:cs typeface="Open Sans"/>
                <a:sym typeface="Open Sans"/>
              </a:rPr>
              <a:t>main sequence </a:t>
            </a:r>
            <a:endParaRPr dirty="0"/>
          </a:p>
          <a:p>
            <a:pPr marL="0" marR="0" lvl="0" indent="0" algn="ctr" rtl="0">
              <a:spcBef>
                <a:spcPts val="800"/>
              </a:spcBef>
              <a:spcAft>
                <a:spcPts val="0"/>
              </a:spcAft>
              <a:buNone/>
            </a:pPr>
            <a:r>
              <a:rPr lang="en-GB" sz="1200" b="1" dirty="0">
                <a:solidFill>
                  <a:schemeClr val="dk1"/>
                </a:solidFill>
                <a:latin typeface="Open Sans"/>
                <a:ea typeface="Open Sans"/>
                <a:cs typeface="Open Sans"/>
                <a:sym typeface="Open Sans"/>
              </a:rPr>
              <a:t>star</a:t>
            </a:r>
            <a:endParaRPr sz="1100" dirty="0">
              <a:solidFill>
                <a:schemeClr val="dk1"/>
              </a:solidFill>
              <a:latin typeface="Open Sans"/>
              <a:ea typeface="Open Sans"/>
              <a:cs typeface="Open Sans"/>
              <a:sym typeface="Open Sans"/>
            </a:endParaRPr>
          </a:p>
        </p:txBody>
      </p:sp>
      <p:sp>
        <p:nvSpPr>
          <p:cNvPr id="47" name="Google Shape;197;p17">
            <a:extLst>
              <a:ext uri="{FF2B5EF4-FFF2-40B4-BE49-F238E27FC236}">
                <a16:creationId xmlns:a16="http://schemas.microsoft.com/office/drawing/2014/main" id="{0D20AAB6-226B-DC44-81BC-61E2598B3E7B}"/>
              </a:ext>
            </a:extLst>
          </p:cNvPr>
          <p:cNvSpPr txBox="1"/>
          <p:nvPr/>
        </p:nvSpPr>
        <p:spPr>
          <a:xfrm>
            <a:off x="3416240" y="6393271"/>
            <a:ext cx="1114353" cy="34417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red supergiant</a:t>
            </a:r>
            <a:endParaRPr sz="1100" dirty="0">
              <a:solidFill>
                <a:schemeClr val="dk1"/>
              </a:solidFill>
              <a:latin typeface="Open Sans"/>
              <a:ea typeface="Open Sans"/>
              <a:cs typeface="Open Sans"/>
              <a:sym typeface="Open Sans"/>
            </a:endParaRPr>
          </a:p>
        </p:txBody>
      </p:sp>
      <p:sp>
        <p:nvSpPr>
          <p:cNvPr id="48" name="Google Shape;198;p17">
            <a:extLst>
              <a:ext uri="{FF2B5EF4-FFF2-40B4-BE49-F238E27FC236}">
                <a16:creationId xmlns:a16="http://schemas.microsoft.com/office/drawing/2014/main" id="{210847DA-EA85-6645-9CF8-710BAC551581}"/>
              </a:ext>
            </a:extLst>
          </p:cNvPr>
          <p:cNvSpPr txBox="1"/>
          <p:nvPr/>
        </p:nvSpPr>
        <p:spPr>
          <a:xfrm>
            <a:off x="7346977" y="4929662"/>
            <a:ext cx="128542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neutron star</a:t>
            </a:r>
            <a:endParaRPr sz="1100" dirty="0">
              <a:solidFill>
                <a:schemeClr val="dk1"/>
              </a:solidFill>
              <a:latin typeface="Open Sans"/>
              <a:ea typeface="Open Sans"/>
              <a:cs typeface="Open Sans"/>
              <a:sym typeface="Open Sans"/>
            </a:endParaRPr>
          </a:p>
        </p:txBody>
      </p:sp>
      <p:sp>
        <p:nvSpPr>
          <p:cNvPr id="49" name="Google Shape;199;p17">
            <a:extLst>
              <a:ext uri="{FF2B5EF4-FFF2-40B4-BE49-F238E27FC236}">
                <a16:creationId xmlns:a16="http://schemas.microsoft.com/office/drawing/2014/main" id="{05097BA8-2C89-D84E-92CA-5A7870B897A1}"/>
              </a:ext>
            </a:extLst>
          </p:cNvPr>
          <p:cNvSpPr txBox="1"/>
          <p:nvPr/>
        </p:nvSpPr>
        <p:spPr>
          <a:xfrm>
            <a:off x="7517395" y="6565356"/>
            <a:ext cx="176911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black hole</a:t>
            </a:r>
            <a:endParaRPr sz="1100" dirty="0">
              <a:solidFill>
                <a:schemeClr val="dk1"/>
              </a:solidFill>
              <a:latin typeface="Open Sans"/>
              <a:ea typeface="Open Sans"/>
              <a:cs typeface="Open Sans"/>
              <a:sym typeface="Open Sans"/>
            </a:endParaRPr>
          </a:p>
        </p:txBody>
      </p:sp>
      <p:sp>
        <p:nvSpPr>
          <p:cNvPr id="52" name="Google Shape;130;p11">
            <a:extLst>
              <a:ext uri="{FF2B5EF4-FFF2-40B4-BE49-F238E27FC236}">
                <a16:creationId xmlns:a16="http://schemas.microsoft.com/office/drawing/2014/main" id="{D55BF25F-13AC-9948-978F-82E7806FE2B2}"/>
              </a:ext>
            </a:extLst>
          </p:cNvPr>
          <p:cNvSpPr txBox="1"/>
          <p:nvPr/>
        </p:nvSpPr>
        <p:spPr>
          <a:xfrm>
            <a:off x="4003095" y="2461867"/>
            <a:ext cx="94996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red giant</a:t>
            </a:r>
            <a:endParaRPr sz="1100" dirty="0">
              <a:solidFill>
                <a:schemeClr val="dk1"/>
              </a:solidFill>
              <a:latin typeface="Open Sans"/>
              <a:ea typeface="Open Sans"/>
              <a:cs typeface="Open Sans"/>
              <a:sym typeface="Open Sans"/>
            </a:endParaRPr>
          </a:p>
        </p:txBody>
      </p:sp>
      <p:sp>
        <p:nvSpPr>
          <p:cNvPr id="53" name="Google Shape;131;p11">
            <a:extLst>
              <a:ext uri="{FF2B5EF4-FFF2-40B4-BE49-F238E27FC236}">
                <a16:creationId xmlns:a16="http://schemas.microsoft.com/office/drawing/2014/main" id="{460501BC-4CE6-184F-9EE8-54908F711657}"/>
              </a:ext>
            </a:extLst>
          </p:cNvPr>
          <p:cNvSpPr txBox="1"/>
          <p:nvPr/>
        </p:nvSpPr>
        <p:spPr>
          <a:xfrm>
            <a:off x="5288138" y="2461867"/>
            <a:ext cx="1115695"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white dwarf</a:t>
            </a:r>
            <a:endParaRPr sz="1100" dirty="0">
              <a:solidFill>
                <a:schemeClr val="dk1"/>
              </a:solidFill>
              <a:latin typeface="Open Sans"/>
              <a:ea typeface="Open Sans"/>
              <a:cs typeface="Open Sans"/>
              <a:sym typeface="Open Sans"/>
            </a:endParaRPr>
          </a:p>
        </p:txBody>
      </p:sp>
      <p:sp>
        <p:nvSpPr>
          <p:cNvPr id="54" name="Google Shape;132;p11">
            <a:extLst>
              <a:ext uri="{FF2B5EF4-FFF2-40B4-BE49-F238E27FC236}">
                <a16:creationId xmlns:a16="http://schemas.microsoft.com/office/drawing/2014/main" id="{790D762F-A0D2-CF4B-9020-EBFA996439B4}"/>
              </a:ext>
            </a:extLst>
          </p:cNvPr>
          <p:cNvSpPr txBox="1"/>
          <p:nvPr/>
        </p:nvSpPr>
        <p:spPr>
          <a:xfrm>
            <a:off x="7298783" y="2378074"/>
            <a:ext cx="176911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black dwarf</a:t>
            </a:r>
            <a:endParaRPr sz="1100" dirty="0">
              <a:solidFill>
                <a:schemeClr val="dk1"/>
              </a:solidFill>
              <a:latin typeface="Open Sans"/>
              <a:ea typeface="Open Sans"/>
              <a:cs typeface="Open Sans"/>
              <a:sym typeface="Open Sans"/>
            </a:endParaRPr>
          </a:p>
        </p:txBody>
      </p:sp>
      <p:sp>
        <p:nvSpPr>
          <p:cNvPr id="55" name="Google Shape;131;p11">
            <a:extLst>
              <a:ext uri="{FF2B5EF4-FFF2-40B4-BE49-F238E27FC236}">
                <a16:creationId xmlns:a16="http://schemas.microsoft.com/office/drawing/2014/main" id="{57E84811-09EF-A546-BA57-06BEDD14D7DB}"/>
              </a:ext>
            </a:extLst>
          </p:cNvPr>
          <p:cNvSpPr txBox="1"/>
          <p:nvPr/>
        </p:nvSpPr>
        <p:spPr>
          <a:xfrm>
            <a:off x="5519631" y="6431983"/>
            <a:ext cx="1115695"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supernova</a:t>
            </a:r>
            <a:endParaRPr sz="1100" dirty="0">
              <a:solidFill>
                <a:schemeClr val="dk1"/>
              </a:solidFill>
              <a:latin typeface="Open Sans"/>
              <a:ea typeface="Open Sans"/>
              <a:cs typeface="Open Sans"/>
              <a:sym typeface="Open Sans"/>
            </a:endParaRPr>
          </a:p>
        </p:txBody>
      </p:sp>
      <p:sp>
        <p:nvSpPr>
          <p:cNvPr id="57" name="Google Shape;195;p17">
            <a:extLst>
              <a:ext uri="{FF2B5EF4-FFF2-40B4-BE49-F238E27FC236}">
                <a16:creationId xmlns:a16="http://schemas.microsoft.com/office/drawing/2014/main" id="{F108F2F3-1721-E14A-BC07-40FE9419BCE5}"/>
              </a:ext>
            </a:extLst>
          </p:cNvPr>
          <p:cNvSpPr txBox="1"/>
          <p:nvPr/>
        </p:nvSpPr>
        <p:spPr>
          <a:xfrm>
            <a:off x="1628394" y="1822924"/>
            <a:ext cx="176911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about the same size as the sun</a:t>
            </a:r>
            <a:endParaRPr sz="1100" dirty="0">
              <a:solidFill>
                <a:schemeClr val="dk1"/>
              </a:solidFill>
              <a:latin typeface="Open Sans"/>
              <a:ea typeface="Open Sans"/>
              <a:cs typeface="Open Sans"/>
              <a:sym typeface="Open Sans"/>
            </a:endParaRPr>
          </a:p>
        </p:txBody>
      </p:sp>
      <p:sp>
        <p:nvSpPr>
          <p:cNvPr id="58" name="Google Shape;195;p17">
            <a:extLst>
              <a:ext uri="{FF2B5EF4-FFF2-40B4-BE49-F238E27FC236}">
                <a16:creationId xmlns:a16="http://schemas.microsoft.com/office/drawing/2014/main" id="{685BD186-103A-5840-8A3A-A048A78082AE}"/>
              </a:ext>
            </a:extLst>
          </p:cNvPr>
          <p:cNvSpPr txBox="1"/>
          <p:nvPr/>
        </p:nvSpPr>
        <p:spPr>
          <a:xfrm>
            <a:off x="1258005" y="5457375"/>
            <a:ext cx="1769110" cy="34417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GB" sz="1200" b="1" dirty="0">
                <a:solidFill>
                  <a:schemeClr val="dk1"/>
                </a:solidFill>
                <a:latin typeface="Open Sans"/>
                <a:ea typeface="Open Sans"/>
                <a:cs typeface="Open Sans"/>
                <a:sym typeface="Open Sans"/>
              </a:rPr>
              <a:t>more massive than the sun</a:t>
            </a:r>
            <a:endParaRPr sz="11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2432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2" grpId="0"/>
      <p:bldP spid="53" grpId="0"/>
      <p:bldP spid="54" grpId="0"/>
      <p:bldP spid="55" grpId="0"/>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E02371-0E3D-47C5-B7B5-8CC8A2B3AF2F}"/>
              </a:ext>
            </a:extLst>
          </p:cNvPr>
          <p:cNvSpPr/>
          <p:nvPr/>
        </p:nvSpPr>
        <p:spPr>
          <a:xfrm>
            <a:off x="3816849" y="3186757"/>
            <a:ext cx="1510301" cy="503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p>
        </p:txBody>
      </p:sp>
      <p:sp>
        <p:nvSpPr>
          <p:cNvPr id="4" name="Rectangle 3">
            <a:hlinkClick r:id="rId3"/>
            <a:extLst>
              <a:ext uri="{FF2B5EF4-FFF2-40B4-BE49-F238E27FC236}">
                <a16:creationId xmlns:a16="http://schemas.microsoft.com/office/drawing/2014/main" id="{AA63EC6F-A1DE-4E54-8B9C-1D40F54A9C54}"/>
              </a:ext>
            </a:extLst>
          </p:cNvPr>
          <p:cNvSpPr/>
          <p:nvPr/>
        </p:nvSpPr>
        <p:spPr>
          <a:xfrm>
            <a:off x="3816848" y="3186757"/>
            <a:ext cx="1510301" cy="503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3" name="Google Shape;31;p2">
            <a:extLst>
              <a:ext uri="{FF2B5EF4-FFF2-40B4-BE49-F238E27FC236}">
                <a16:creationId xmlns:a16="http://schemas.microsoft.com/office/drawing/2014/main" id="{04236B18-7435-2146-9D19-76C81821393E}"/>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Stars</a:t>
            </a:r>
            <a:endParaRPr lang="en-GB" dirty="0">
              <a:solidFill>
                <a:schemeClr val="accent4">
                  <a:lumMod val="50000"/>
                </a:schemeClr>
              </a:solidFill>
            </a:endParaRPr>
          </a:p>
        </p:txBody>
      </p:sp>
      <p:sp>
        <p:nvSpPr>
          <p:cNvPr id="14" name="Google Shape;33;p2">
            <a:extLst>
              <a:ext uri="{FF2B5EF4-FFF2-40B4-BE49-F238E27FC236}">
                <a16:creationId xmlns:a16="http://schemas.microsoft.com/office/drawing/2014/main" id="{D8CDF380-95E9-9D49-AFC4-B84FA90200D7}"/>
              </a:ext>
            </a:extLst>
          </p:cNvPr>
          <p:cNvSpPr txBox="1"/>
          <p:nvPr/>
        </p:nvSpPr>
        <p:spPr>
          <a:xfrm>
            <a:off x="420583" y="1577552"/>
            <a:ext cx="4574751" cy="434099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1800" dirty="0">
                <a:solidFill>
                  <a:schemeClr val="dk1"/>
                </a:solidFill>
                <a:latin typeface="Open Sans"/>
                <a:ea typeface="Open Sans"/>
                <a:cs typeface="Open Sans"/>
                <a:sym typeface="Open Sans"/>
              </a:rPr>
              <a:t>A star is a huge object in space that emits light and infrared radiation due to nuclear fusion in its core. Stars are made mostly of hydrogen and helium.</a:t>
            </a:r>
            <a:endParaRPr dirty="0"/>
          </a:p>
          <a:p>
            <a:pPr marL="0" marR="0" lvl="0" indent="0" algn="l" rtl="0">
              <a:lnSpc>
                <a:spcPct val="107000"/>
              </a:lnSpc>
              <a:spcBef>
                <a:spcPts val="800"/>
              </a:spcBef>
              <a:spcAft>
                <a:spcPts val="0"/>
              </a:spcAft>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None/>
            </a:pPr>
            <a:r>
              <a:rPr lang="en-GB" sz="1800" dirty="0">
                <a:solidFill>
                  <a:schemeClr val="dk1"/>
                </a:solidFill>
                <a:latin typeface="Open Sans"/>
                <a:ea typeface="Open Sans"/>
                <a:cs typeface="Open Sans"/>
                <a:sym typeface="Open Sans"/>
              </a:rPr>
              <a:t>All naturally occurring elements are produced by fusion processes in stars.</a:t>
            </a:r>
            <a:endParaRPr dirty="0"/>
          </a:p>
          <a:p>
            <a:pPr marL="0" marR="0" lvl="0" indent="0" algn="l" rtl="0">
              <a:lnSpc>
                <a:spcPct val="107000"/>
              </a:lnSpc>
              <a:spcBef>
                <a:spcPts val="800"/>
              </a:spcBef>
              <a:spcAft>
                <a:spcPts val="0"/>
              </a:spcAft>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None/>
            </a:pPr>
            <a:r>
              <a:rPr lang="en-GB" sz="1800" dirty="0">
                <a:solidFill>
                  <a:schemeClr val="dk1"/>
                </a:solidFill>
                <a:latin typeface="Open Sans"/>
                <a:ea typeface="Open Sans"/>
                <a:cs typeface="Open Sans"/>
                <a:sym typeface="Open Sans"/>
              </a:rPr>
              <a:t>This means almost every element that makes up your body was once part of a star. (‘Almost’ because it is possible that some of the hydrogen in your body came from the Big Bang instead.)</a:t>
            </a:r>
            <a:endParaRPr sz="1800" dirty="0">
              <a:solidFill>
                <a:schemeClr val="dk1"/>
              </a:solidFill>
              <a:latin typeface="Open Sans"/>
              <a:ea typeface="Open Sans"/>
              <a:cs typeface="Open Sans"/>
              <a:sym typeface="Open Sans"/>
            </a:endParaRPr>
          </a:p>
        </p:txBody>
      </p:sp>
      <p:pic>
        <p:nvPicPr>
          <p:cNvPr id="15" name="Google Shape;34;p2">
            <a:extLst>
              <a:ext uri="{FF2B5EF4-FFF2-40B4-BE49-F238E27FC236}">
                <a16:creationId xmlns:a16="http://schemas.microsoft.com/office/drawing/2014/main" id="{E28092C8-D429-7D47-9C5E-1964AE35080D}"/>
              </a:ext>
            </a:extLst>
          </p:cNvPr>
          <p:cNvPicPr preferRelativeResize="0"/>
          <p:nvPr/>
        </p:nvPicPr>
        <p:blipFill rotWithShape="1">
          <a:blip r:embed="rId3">
            <a:alphaModFix/>
          </a:blip>
          <a:srcRect/>
          <a:stretch/>
        </p:blipFill>
        <p:spPr>
          <a:xfrm rot="5400000">
            <a:off x="4539691" y="2150034"/>
            <a:ext cx="4841329" cy="3196034"/>
          </a:xfrm>
          <a:prstGeom prst="rect">
            <a:avLst/>
          </a:prstGeom>
          <a:noFill/>
          <a:ln>
            <a:noFill/>
          </a:ln>
        </p:spPr>
      </p:pic>
    </p:spTree>
    <p:extLst>
      <p:ext uri="{BB962C8B-B14F-4D97-AF65-F5344CB8AC3E}">
        <p14:creationId xmlns:p14="http://schemas.microsoft.com/office/powerpoint/2010/main" val="8146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Google Shape;42;p3">
            <a:extLst>
              <a:ext uri="{FF2B5EF4-FFF2-40B4-BE49-F238E27FC236}">
                <a16:creationId xmlns:a16="http://schemas.microsoft.com/office/drawing/2014/main" id="{1D7C082A-C481-2240-8F42-F61A94ABFB05}"/>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Nebula</a:t>
            </a:r>
            <a:endParaRPr lang="en-GB" dirty="0">
              <a:solidFill>
                <a:schemeClr val="accent4">
                  <a:lumMod val="50000"/>
                </a:schemeClr>
              </a:solidFill>
            </a:endParaRPr>
          </a:p>
        </p:txBody>
      </p:sp>
      <p:sp>
        <p:nvSpPr>
          <p:cNvPr id="6" name="Google Shape;45;p3">
            <a:extLst>
              <a:ext uri="{FF2B5EF4-FFF2-40B4-BE49-F238E27FC236}">
                <a16:creationId xmlns:a16="http://schemas.microsoft.com/office/drawing/2014/main" id="{7FD7EF2C-A5E1-2B4D-A6FA-7E3071479BA5}"/>
              </a:ext>
            </a:extLst>
          </p:cNvPr>
          <p:cNvSpPr txBox="1"/>
          <p:nvPr/>
        </p:nvSpPr>
        <p:spPr>
          <a:xfrm>
            <a:off x="572982" y="2118479"/>
            <a:ext cx="407246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Open Sans"/>
                <a:ea typeface="Open Sans"/>
                <a:cs typeface="Open Sans"/>
                <a:sym typeface="Open Sans"/>
              </a:rPr>
              <a:t>All stars begin as a big cloud of dust and gas (mostly hydrogen) called a </a:t>
            </a:r>
            <a:r>
              <a:rPr lang="en-GB" sz="1800" b="1" dirty="0">
                <a:solidFill>
                  <a:schemeClr val="dk1"/>
                </a:solidFill>
                <a:latin typeface="Open Sans"/>
                <a:ea typeface="Open Sans"/>
                <a:cs typeface="Open Sans"/>
                <a:sym typeface="Open Sans"/>
              </a:rPr>
              <a:t>nebula.</a:t>
            </a:r>
            <a:r>
              <a:rPr lang="en-GB" sz="1800" dirty="0">
                <a:solidFill>
                  <a:schemeClr val="dk1"/>
                </a:solidFill>
                <a:latin typeface="Open Sans"/>
                <a:ea typeface="Open Sans"/>
                <a:cs typeface="Open Sans"/>
                <a:sym typeface="Open Sans"/>
              </a:rPr>
              <a:t> </a:t>
            </a:r>
            <a:endParaRPr dirty="0"/>
          </a:p>
          <a:p>
            <a:pPr marL="0" marR="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marR="0" lvl="0" indent="0" algn="l" rtl="0">
              <a:spcBef>
                <a:spcPts val="0"/>
              </a:spcBef>
              <a:spcAft>
                <a:spcPts val="0"/>
              </a:spcAft>
              <a:buNone/>
            </a:pPr>
            <a:r>
              <a:rPr lang="en-GB" sz="1800" dirty="0">
                <a:solidFill>
                  <a:schemeClr val="dk1"/>
                </a:solidFill>
                <a:latin typeface="Open Sans"/>
                <a:ea typeface="Open Sans"/>
                <a:cs typeface="Open Sans"/>
                <a:sym typeface="Open Sans"/>
              </a:rPr>
              <a:t>Gravitational forces pull the particles in the nebula closer together, causing the cloud to get hotter and denser. </a:t>
            </a:r>
            <a:endParaRPr dirty="0"/>
          </a:p>
          <a:p>
            <a:pPr marL="0" marR="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marR="0" lvl="0" indent="0" algn="l" rtl="0">
              <a:spcBef>
                <a:spcPts val="0"/>
              </a:spcBef>
              <a:spcAft>
                <a:spcPts val="0"/>
              </a:spcAft>
              <a:buNone/>
            </a:pPr>
            <a:r>
              <a:rPr lang="en-GB" sz="1800" dirty="0">
                <a:solidFill>
                  <a:schemeClr val="dk1"/>
                </a:solidFill>
                <a:latin typeface="Open Sans"/>
                <a:ea typeface="Open Sans"/>
                <a:cs typeface="Open Sans"/>
                <a:sym typeface="Open Sans"/>
              </a:rPr>
              <a:t>This results in an increase in pressure that means the particles collide more often. </a:t>
            </a:r>
            <a:endParaRPr sz="1800" dirty="0">
              <a:solidFill>
                <a:schemeClr val="dk1"/>
              </a:solidFill>
              <a:latin typeface="Calibri"/>
              <a:ea typeface="Calibri"/>
              <a:cs typeface="Calibri"/>
              <a:sym typeface="Calibri"/>
            </a:endParaRPr>
          </a:p>
        </p:txBody>
      </p:sp>
      <p:pic>
        <p:nvPicPr>
          <p:cNvPr id="3" name="Picture 2" descr="A picture containing nature&#10;&#10;Description automatically generated">
            <a:extLst>
              <a:ext uri="{FF2B5EF4-FFF2-40B4-BE49-F238E27FC236}">
                <a16:creationId xmlns:a16="http://schemas.microsoft.com/office/drawing/2014/main" id="{9B4B79EB-0F3A-2D4B-B196-4DCE9C4D0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127" y="1436278"/>
            <a:ext cx="4330836" cy="4780722"/>
          </a:xfrm>
          <a:prstGeom prst="rect">
            <a:avLst/>
          </a:prstGeom>
        </p:spPr>
      </p:pic>
    </p:spTree>
    <p:extLst>
      <p:ext uri="{BB962C8B-B14F-4D97-AF65-F5344CB8AC3E}">
        <p14:creationId xmlns:p14="http://schemas.microsoft.com/office/powerpoint/2010/main" val="32098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1;p4">
            <a:extLst>
              <a:ext uri="{FF2B5EF4-FFF2-40B4-BE49-F238E27FC236}">
                <a16:creationId xmlns:a16="http://schemas.microsoft.com/office/drawing/2014/main" id="{A1BF6D8E-D681-EA42-A0F4-7454301F5160}"/>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rgbClr val="00B0F0"/>
                </a:solidFill>
                <a:latin typeface="Open Sans"/>
                <a:ea typeface="Open Sans"/>
                <a:cs typeface="Open Sans"/>
                <a:sym typeface="Open Sans"/>
              </a:rPr>
              <a:t>Protostar</a:t>
            </a:r>
            <a:endParaRPr lang="en-GB" dirty="0"/>
          </a:p>
        </p:txBody>
      </p:sp>
      <p:sp>
        <p:nvSpPr>
          <p:cNvPr id="3" name="Google Shape;52;p4">
            <a:extLst>
              <a:ext uri="{FF2B5EF4-FFF2-40B4-BE49-F238E27FC236}">
                <a16:creationId xmlns:a16="http://schemas.microsoft.com/office/drawing/2014/main" id="{B1F19048-47E6-BB44-B5A3-C0EBA6A07E92}"/>
              </a:ext>
            </a:extLst>
          </p:cNvPr>
          <p:cNvSpPr txBox="1"/>
          <p:nvPr/>
        </p:nvSpPr>
        <p:spPr>
          <a:xfrm>
            <a:off x="514927" y="2147591"/>
            <a:ext cx="4057073" cy="2562817"/>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friction caused when the particles brush past each other increases the thermal energy store.</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Light starts to be emitted.</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This stage is called the </a:t>
            </a:r>
            <a:r>
              <a:rPr lang="en-GB" sz="1800" b="1" dirty="0">
                <a:solidFill>
                  <a:schemeClr val="dk1"/>
                </a:solidFill>
                <a:latin typeface="Open Sans"/>
                <a:ea typeface="Open Sans"/>
                <a:cs typeface="Open Sans"/>
                <a:sym typeface="Open Sans"/>
              </a:rPr>
              <a:t>protostar</a:t>
            </a:r>
            <a:r>
              <a:rPr lang="en-GB" sz="1800" dirty="0">
                <a:solidFill>
                  <a:schemeClr val="dk1"/>
                </a:solidFill>
                <a:latin typeface="Open Sans"/>
                <a:ea typeface="Open Sans"/>
                <a:cs typeface="Open Sans"/>
                <a:sym typeface="Open Sans"/>
              </a:rPr>
              <a:t>. </a:t>
            </a:r>
            <a:endParaRPr dirty="0"/>
          </a:p>
        </p:txBody>
      </p:sp>
      <p:pic>
        <p:nvPicPr>
          <p:cNvPr id="5" name="Picture 4">
            <a:extLst>
              <a:ext uri="{FF2B5EF4-FFF2-40B4-BE49-F238E27FC236}">
                <a16:creationId xmlns:a16="http://schemas.microsoft.com/office/drawing/2014/main" id="{3EBA633A-C6C2-5C4A-AC7D-376FE2728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035" y="2147591"/>
            <a:ext cx="4740965" cy="2792210"/>
          </a:xfrm>
          <a:prstGeom prst="rect">
            <a:avLst/>
          </a:prstGeom>
        </p:spPr>
      </p:pic>
    </p:spTree>
    <p:extLst>
      <p:ext uri="{BB962C8B-B14F-4D97-AF65-F5344CB8AC3E}">
        <p14:creationId xmlns:p14="http://schemas.microsoft.com/office/powerpoint/2010/main" val="42957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9;p5">
            <a:extLst>
              <a:ext uri="{FF2B5EF4-FFF2-40B4-BE49-F238E27FC236}">
                <a16:creationId xmlns:a16="http://schemas.microsoft.com/office/drawing/2014/main" id="{C30515F0-09DA-AB44-A89B-0ABD82288445}"/>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Main Sequence Star</a:t>
            </a:r>
            <a:endParaRPr lang="en-GB" dirty="0">
              <a:solidFill>
                <a:schemeClr val="accent4">
                  <a:lumMod val="50000"/>
                </a:schemeClr>
              </a:solidFill>
            </a:endParaRPr>
          </a:p>
        </p:txBody>
      </p:sp>
      <p:sp>
        <p:nvSpPr>
          <p:cNvPr id="3" name="Google Shape;60;p5">
            <a:extLst>
              <a:ext uri="{FF2B5EF4-FFF2-40B4-BE49-F238E27FC236}">
                <a16:creationId xmlns:a16="http://schemas.microsoft.com/office/drawing/2014/main" id="{66BC8F32-9880-824F-81DC-A24D7FE46DC7}"/>
              </a:ext>
            </a:extLst>
          </p:cNvPr>
          <p:cNvSpPr txBox="1"/>
          <p:nvPr/>
        </p:nvSpPr>
        <p:spPr>
          <a:xfrm>
            <a:off x="170103" y="1201836"/>
            <a:ext cx="6029403" cy="5435270"/>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Eventually, hydrogen nuclei gain enough energy that they start to fuse when they collide. This forms heavier, helium nuclei. This process is called </a:t>
            </a:r>
            <a:r>
              <a:rPr lang="en-GB" sz="1800" b="1" dirty="0">
                <a:solidFill>
                  <a:schemeClr val="dk1"/>
                </a:solidFill>
                <a:latin typeface="Open Sans"/>
                <a:ea typeface="Open Sans"/>
                <a:cs typeface="Open Sans"/>
                <a:sym typeface="Open Sans"/>
              </a:rPr>
              <a:t>nuclear fusion</a:t>
            </a:r>
            <a:r>
              <a:rPr lang="en-GB" sz="1800" dirty="0">
                <a:solidFill>
                  <a:schemeClr val="dk1"/>
                </a:solidFill>
                <a:latin typeface="Open Sans"/>
                <a:ea typeface="Open Sans"/>
                <a:cs typeface="Open Sans"/>
                <a:sym typeface="Open Sans"/>
              </a:rPr>
              <a:t>. </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Since the nucleus of each atom is positively charged, the forces that cause the nuclei to repel each other must be overcome. The extreme temperature and pressure needed for fusion reactions only occurs naturally in a star. </a:t>
            </a: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fusion increases the thermal energy store in the centre of the star which causes it to expand. The expansion is equal to the gravitational pull towards the centre and therefore, this part of the lifecycle is the most stable. </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p:txBody>
      </p:sp>
      <p:pic>
        <p:nvPicPr>
          <p:cNvPr id="5" name="Picture 4" descr="Logo&#10;&#10;Description automatically generated">
            <a:extLst>
              <a:ext uri="{FF2B5EF4-FFF2-40B4-BE49-F238E27FC236}">
                <a16:creationId xmlns:a16="http://schemas.microsoft.com/office/drawing/2014/main" id="{78B0CC33-1E7A-C947-AEDB-5C9C9AF8D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330" y="1590261"/>
            <a:ext cx="3677478" cy="3677478"/>
          </a:xfrm>
          <a:prstGeom prst="rect">
            <a:avLst/>
          </a:prstGeom>
        </p:spPr>
      </p:pic>
    </p:spTree>
    <p:extLst>
      <p:ext uri="{BB962C8B-B14F-4D97-AF65-F5344CB8AC3E}">
        <p14:creationId xmlns:p14="http://schemas.microsoft.com/office/powerpoint/2010/main" val="218550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67;p6">
            <a:extLst>
              <a:ext uri="{FF2B5EF4-FFF2-40B4-BE49-F238E27FC236}">
                <a16:creationId xmlns:a16="http://schemas.microsoft.com/office/drawing/2014/main" id="{370FCE43-D0E3-3A49-A58A-36C0FFA992B6}"/>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Main Sequence Star</a:t>
            </a:r>
            <a:endParaRPr lang="en-GB" dirty="0">
              <a:solidFill>
                <a:schemeClr val="accent4">
                  <a:lumMod val="50000"/>
                </a:schemeClr>
              </a:solidFill>
            </a:endParaRPr>
          </a:p>
        </p:txBody>
      </p:sp>
      <p:sp>
        <p:nvSpPr>
          <p:cNvPr id="3" name="Google Shape;68;p6">
            <a:extLst>
              <a:ext uri="{FF2B5EF4-FFF2-40B4-BE49-F238E27FC236}">
                <a16:creationId xmlns:a16="http://schemas.microsoft.com/office/drawing/2014/main" id="{5C8AC834-7029-A542-B164-BE58FF79039C}"/>
              </a:ext>
            </a:extLst>
          </p:cNvPr>
          <p:cNvSpPr txBox="1"/>
          <p:nvPr/>
        </p:nvSpPr>
        <p:spPr>
          <a:xfrm>
            <a:off x="492337" y="2015150"/>
            <a:ext cx="5453803" cy="3155544"/>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Sun in our Solar System is a main sequence star. </a:t>
            </a:r>
            <a:endParaRPr sz="1800" dirty="0">
              <a:solidFill>
                <a:srgbClr val="FF0000"/>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larger the star, the hotter and brighter it will be and the faster it will move through the main sequence stage. </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next stage in the life cycle depends on the size of the star. </a:t>
            </a:r>
            <a:endParaRPr dirty="0"/>
          </a:p>
        </p:txBody>
      </p:sp>
      <p:pic>
        <p:nvPicPr>
          <p:cNvPr id="5" name="Picture 4" descr="Logo&#10;&#10;Description automatically generated">
            <a:extLst>
              <a:ext uri="{FF2B5EF4-FFF2-40B4-BE49-F238E27FC236}">
                <a16:creationId xmlns:a16="http://schemas.microsoft.com/office/drawing/2014/main" id="{83F41FA9-3866-2946-8036-AA0558281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452" y="1779030"/>
            <a:ext cx="3627783" cy="3627783"/>
          </a:xfrm>
          <a:prstGeom prst="rect">
            <a:avLst/>
          </a:prstGeom>
        </p:spPr>
      </p:pic>
    </p:spTree>
    <p:extLst>
      <p:ext uri="{BB962C8B-B14F-4D97-AF65-F5344CB8AC3E}">
        <p14:creationId xmlns:p14="http://schemas.microsoft.com/office/powerpoint/2010/main" val="342223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Venn diagram&#10;&#10;Description automatically generated">
            <a:extLst>
              <a:ext uri="{FF2B5EF4-FFF2-40B4-BE49-F238E27FC236}">
                <a16:creationId xmlns:a16="http://schemas.microsoft.com/office/drawing/2014/main" id="{3F08DADF-A00D-D04F-8DC2-DCC306079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546" y="3058325"/>
            <a:ext cx="4284598" cy="4284598"/>
          </a:xfrm>
          <a:prstGeom prst="rect">
            <a:avLst/>
          </a:prstGeom>
        </p:spPr>
      </p:pic>
      <p:sp>
        <p:nvSpPr>
          <p:cNvPr id="2" name="Google Shape;75;p7">
            <a:extLst>
              <a:ext uri="{FF2B5EF4-FFF2-40B4-BE49-F238E27FC236}">
                <a16:creationId xmlns:a16="http://schemas.microsoft.com/office/drawing/2014/main" id="{42FF8BA1-428F-014B-B90C-566C4FFDF480}"/>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Main Sequence Star</a:t>
            </a:r>
            <a:endParaRPr lang="en-GB" dirty="0">
              <a:solidFill>
                <a:schemeClr val="accent4">
                  <a:lumMod val="50000"/>
                </a:schemeClr>
              </a:solidFill>
            </a:endParaRPr>
          </a:p>
        </p:txBody>
      </p:sp>
      <p:sp>
        <p:nvSpPr>
          <p:cNvPr id="3" name="Google Shape;76;p7">
            <a:extLst>
              <a:ext uri="{FF2B5EF4-FFF2-40B4-BE49-F238E27FC236}">
                <a16:creationId xmlns:a16="http://schemas.microsoft.com/office/drawing/2014/main" id="{84CF662B-C4C7-884A-9C4C-C63DFDA5B353}"/>
              </a:ext>
            </a:extLst>
          </p:cNvPr>
          <p:cNvSpPr txBox="1"/>
          <p:nvPr/>
        </p:nvSpPr>
        <p:spPr>
          <a:xfrm>
            <a:off x="326856" y="1144331"/>
            <a:ext cx="8656542" cy="1764907"/>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Eventually, the main sequence star will use up all of the hydrogen in its core and the larger nuclei start to fuse together to make even heavier elements. </a:t>
            </a:r>
            <a:endParaRPr dirty="0"/>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fusion of larger nuclei causes an increase in the thermal energy store at the core of the star which makes the star rapidly expand. </a:t>
            </a:r>
            <a:endParaRPr dirty="0"/>
          </a:p>
          <a:p>
            <a:pPr marL="0" marR="0" lvl="0" indent="0" algn="l" rtl="0">
              <a:lnSpc>
                <a:spcPct val="107000"/>
              </a:lnSpc>
              <a:spcBef>
                <a:spcPts val="8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p:txBody>
      </p:sp>
      <p:sp>
        <p:nvSpPr>
          <p:cNvPr id="4" name="Google Shape;78;p7">
            <a:extLst>
              <a:ext uri="{FF2B5EF4-FFF2-40B4-BE49-F238E27FC236}">
                <a16:creationId xmlns:a16="http://schemas.microsoft.com/office/drawing/2014/main" id="{3CC0C59E-F742-DB42-BFB3-42245F7540AA}"/>
              </a:ext>
            </a:extLst>
          </p:cNvPr>
          <p:cNvSpPr txBox="1"/>
          <p:nvPr/>
        </p:nvSpPr>
        <p:spPr>
          <a:xfrm>
            <a:off x="4995307" y="2958134"/>
            <a:ext cx="3757773" cy="67063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1800" dirty="0">
                <a:solidFill>
                  <a:schemeClr val="dk1"/>
                </a:solidFill>
                <a:latin typeface="Open Sans"/>
                <a:ea typeface="Open Sans"/>
                <a:cs typeface="Open Sans"/>
                <a:sym typeface="Open Sans"/>
              </a:rPr>
              <a:t>Stars much bigger than the Sun will form a </a:t>
            </a:r>
            <a:r>
              <a:rPr lang="en-GB" sz="1800" b="1" dirty="0">
                <a:solidFill>
                  <a:schemeClr val="dk1"/>
                </a:solidFill>
                <a:latin typeface="Open Sans"/>
                <a:ea typeface="Open Sans"/>
                <a:cs typeface="Open Sans"/>
                <a:sym typeface="Open Sans"/>
              </a:rPr>
              <a:t>red supergiant</a:t>
            </a:r>
            <a:r>
              <a:rPr lang="en-GB" sz="1800" dirty="0">
                <a:solidFill>
                  <a:schemeClr val="dk1"/>
                </a:solidFill>
                <a:latin typeface="Open Sans"/>
                <a:ea typeface="Open Sans"/>
                <a:cs typeface="Open Sans"/>
                <a:sym typeface="Open Sans"/>
              </a:rPr>
              <a:t>.</a:t>
            </a:r>
            <a:endParaRPr dirty="0"/>
          </a:p>
        </p:txBody>
      </p:sp>
      <p:sp>
        <p:nvSpPr>
          <p:cNvPr id="5" name="Google Shape;79;p7">
            <a:extLst>
              <a:ext uri="{FF2B5EF4-FFF2-40B4-BE49-F238E27FC236}">
                <a16:creationId xmlns:a16="http://schemas.microsoft.com/office/drawing/2014/main" id="{8F5C38D6-D888-1644-BD51-F55B3F3BFDF2}"/>
              </a:ext>
            </a:extLst>
          </p:cNvPr>
          <p:cNvSpPr txBox="1"/>
          <p:nvPr/>
        </p:nvSpPr>
        <p:spPr>
          <a:xfrm>
            <a:off x="609138" y="3169783"/>
            <a:ext cx="3594636" cy="67063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1800">
                <a:solidFill>
                  <a:schemeClr val="dk1"/>
                </a:solidFill>
                <a:latin typeface="Open Sans"/>
                <a:ea typeface="Open Sans"/>
                <a:cs typeface="Open Sans"/>
                <a:sym typeface="Open Sans"/>
              </a:rPr>
              <a:t>Stars about the same size as the Sun will form a </a:t>
            </a:r>
            <a:r>
              <a:rPr lang="en-GB" sz="1800" b="1">
                <a:solidFill>
                  <a:schemeClr val="dk1"/>
                </a:solidFill>
                <a:latin typeface="Open Sans"/>
                <a:ea typeface="Open Sans"/>
                <a:cs typeface="Open Sans"/>
                <a:sym typeface="Open Sans"/>
              </a:rPr>
              <a:t>red giant</a:t>
            </a:r>
            <a:r>
              <a:rPr lang="en-GB" sz="1800">
                <a:solidFill>
                  <a:schemeClr val="dk1"/>
                </a:solidFill>
                <a:latin typeface="Open Sans"/>
                <a:ea typeface="Open Sans"/>
                <a:cs typeface="Open Sans"/>
                <a:sym typeface="Open Sans"/>
              </a:rPr>
              <a:t>. </a:t>
            </a:r>
            <a:endParaRPr/>
          </a:p>
        </p:txBody>
      </p:sp>
      <p:pic>
        <p:nvPicPr>
          <p:cNvPr id="7" name="Picture 6" descr="A picture containing balloon, aircraft&#10;&#10;Description automatically generated">
            <a:extLst>
              <a:ext uri="{FF2B5EF4-FFF2-40B4-BE49-F238E27FC236}">
                <a16:creationId xmlns:a16="http://schemas.microsoft.com/office/drawing/2014/main" id="{732A2CB7-3210-8C42-B2BB-52CB1F271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70" y="3965713"/>
            <a:ext cx="2236304" cy="2236304"/>
          </a:xfrm>
          <a:prstGeom prst="rect">
            <a:avLst/>
          </a:prstGeom>
        </p:spPr>
      </p:pic>
    </p:spTree>
    <p:extLst>
      <p:ext uri="{BB962C8B-B14F-4D97-AF65-F5344CB8AC3E}">
        <p14:creationId xmlns:p14="http://schemas.microsoft.com/office/powerpoint/2010/main" val="21231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86;p8">
            <a:extLst>
              <a:ext uri="{FF2B5EF4-FFF2-40B4-BE49-F238E27FC236}">
                <a16:creationId xmlns:a16="http://schemas.microsoft.com/office/drawing/2014/main" id="{59A7CCD6-4AC0-8D46-B609-C62D7BC98479}"/>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Red Giant</a:t>
            </a:r>
            <a:endParaRPr lang="en-GB" dirty="0">
              <a:solidFill>
                <a:schemeClr val="accent4">
                  <a:lumMod val="50000"/>
                </a:schemeClr>
              </a:solidFill>
            </a:endParaRPr>
          </a:p>
        </p:txBody>
      </p:sp>
      <p:sp>
        <p:nvSpPr>
          <p:cNvPr id="3" name="Google Shape;87;p8">
            <a:extLst>
              <a:ext uri="{FF2B5EF4-FFF2-40B4-BE49-F238E27FC236}">
                <a16:creationId xmlns:a16="http://schemas.microsoft.com/office/drawing/2014/main" id="{18BB49FC-23ED-B745-B430-72303B777547}"/>
              </a:ext>
            </a:extLst>
          </p:cNvPr>
          <p:cNvSpPr txBox="1"/>
          <p:nvPr/>
        </p:nvSpPr>
        <p:spPr>
          <a:xfrm>
            <a:off x="408745" y="3582311"/>
            <a:ext cx="4610101" cy="1634894"/>
          </a:xfrm>
          <a:prstGeom prst="rect">
            <a:avLst/>
          </a:prstGeom>
          <a:noFill/>
          <a:ln>
            <a:noFill/>
          </a:ln>
        </p:spPr>
        <p:txBody>
          <a:bodyPr spcFirstLastPara="1" wrap="square" lIns="0" tIns="45700" rIns="0" bIns="45700" anchor="t" anchorCtr="0">
            <a:spAutoFit/>
          </a:bodyPr>
          <a:lstStyle/>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Carbon and oxygen can be made by fusion in the red giant stage.</a:t>
            </a:r>
          </a:p>
          <a:p>
            <a:pPr marL="0" marR="0" lvl="0" indent="0" algn="l" rtl="0">
              <a:lnSpc>
                <a:spcPct val="107000"/>
              </a:lnSpc>
              <a:spcBef>
                <a:spcPts val="800"/>
              </a:spcBef>
              <a:spcAft>
                <a:spcPts val="0"/>
              </a:spcAft>
              <a:buClr>
                <a:schemeClr val="dk1"/>
              </a:buClr>
              <a:buSzPts val="1800"/>
              <a:buFont typeface="Open Sans"/>
              <a:buNone/>
            </a:pPr>
            <a:endParaRPr sz="300" dirty="0">
              <a:solidFill>
                <a:schemeClr val="dk1"/>
              </a:solidFill>
              <a:latin typeface="Open Sans"/>
              <a:ea typeface="Open Sans"/>
              <a:cs typeface="Open Sans"/>
              <a:sym typeface="Open Sans"/>
            </a:endParaRPr>
          </a:p>
          <a:p>
            <a:pPr marL="0" marR="0" lvl="0" indent="0" algn="l" rtl="0">
              <a:lnSpc>
                <a:spcPct val="107000"/>
              </a:lnSpc>
              <a:spcBef>
                <a:spcPts val="8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Sun in our Solar System will expand into a red giant in 5 million years</a:t>
            </a:r>
            <a:r>
              <a:rPr lang="en-GB" sz="900" dirty="0">
                <a:solidFill>
                  <a:schemeClr val="dk1"/>
                </a:solidFill>
                <a:latin typeface="Calibri"/>
                <a:ea typeface="Calibri"/>
                <a:cs typeface="Calibri"/>
                <a:sym typeface="Calibri"/>
              </a:rPr>
              <a:t>.</a:t>
            </a:r>
            <a:endParaRPr dirty="0"/>
          </a:p>
        </p:txBody>
      </p:sp>
      <p:pic>
        <p:nvPicPr>
          <p:cNvPr id="5" name="Picture 4" descr="A picture containing balloon, aircraft&#10;&#10;Description automatically generated">
            <a:extLst>
              <a:ext uri="{FF2B5EF4-FFF2-40B4-BE49-F238E27FC236}">
                <a16:creationId xmlns:a16="http://schemas.microsoft.com/office/drawing/2014/main" id="{A125B3A8-0F03-A544-B481-03B8CA45D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407" y="534385"/>
            <a:ext cx="5275036" cy="5275036"/>
          </a:xfrm>
          <a:prstGeom prst="rect">
            <a:avLst/>
          </a:prstGeom>
        </p:spPr>
      </p:pic>
      <p:pic>
        <p:nvPicPr>
          <p:cNvPr id="7" name="Picture 6" descr="Logo&#10;&#10;Description automatically generated">
            <a:extLst>
              <a:ext uri="{FF2B5EF4-FFF2-40B4-BE49-F238E27FC236}">
                <a16:creationId xmlns:a16="http://schemas.microsoft.com/office/drawing/2014/main" id="{60627E81-4CBE-D943-B9CD-1298D3F7C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632" y="4519734"/>
            <a:ext cx="208722" cy="208722"/>
          </a:xfrm>
          <a:prstGeom prst="rect">
            <a:avLst/>
          </a:prstGeom>
        </p:spPr>
      </p:pic>
      <p:sp>
        <p:nvSpPr>
          <p:cNvPr id="8" name="Google Shape;91;p8">
            <a:extLst>
              <a:ext uri="{FF2B5EF4-FFF2-40B4-BE49-F238E27FC236}">
                <a16:creationId xmlns:a16="http://schemas.microsoft.com/office/drawing/2014/main" id="{FA6CFFB6-151B-9148-B1BB-1BDEB1E12552}"/>
              </a:ext>
            </a:extLst>
          </p:cNvPr>
          <p:cNvSpPr txBox="1"/>
          <p:nvPr/>
        </p:nvSpPr>
        <p:spPr>
          <a:xfrm>
            <a:off x="6997147" y="5264801"/>
            <a:ext cx="14139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red giant</a:t>
            </a:r>
            <a:endParaRPr/>
          </a:p>
        </p:txBody>
      </p:sp>
      <p:sp>
        <p:nvSpPr>
          <p:cNvPr id="9" name="Google Shape;92;p8">
            <a:extLst>
              <a:ext uri="{FF2B5EF4-FFF2-40B4-BE49-F238E27FC236}">
                <a16:creationId xmlns:a16="http://schemas.microsoft.com/office/drawing/2014/main" id="{4BA5A2AA-FA1D-384E-A6B2-C223076F5188}"/>
              </a:ext>
            </a:extLst>
          </p:cNvPr>
          <p:cNvSpPr txBox="1"/>
          <p:nvPr/>
        </p:nvSpPr>
        <p:spPr>
          <a:xfrm>
            <a:off x="5233103" y="5271667"/>
            <a:ext cx="15947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main sequence star</a:t>
            </a:r>
            <a:endParaRPr dirty="0"/>
          </a:p>
        </p:txBody>
      </p:sp>
      <p:cxnSp>
        <p:nvCxnSpPr>
          <p:cNvPr id="10" name="Google Shape;93;p8">
            <a:extLst>
              <a:ext uri="{FF2B5EF4-FFF2-40B4-BE49-F238E27FC236}">
                <a16:creationId xmlns:a16="http://schemas.microsoft.com/office/drawing/2014/main" id="{36D76755-38CB-F743-8960-174A21D063EA}"/>
              </a:ext>
            </a:extLst>
          </p:cNvPr>
          <p:cNvCxnSpPr/>
          <p:nvPr/>
        </p:nvCxnSpPr>
        <p:spPr>
          <a:xfrm rot="10800000">
            <a:off x="5777994" y="4693528"/>
            <a:ext cx="169200" cy="664500"/>
          </a:xfrm>
          <a:prstGeom prst="straightConnector1">
            <a:avLst/>
          </a:prstGeom>
          <a:noFill/>
          <a:ln w="12700" cap="flat" cmpd="sng">
            <a:solidFill>
              <a:schemeClr val="accent4">
                <a:lumMod val="50000"/>
              </a:schemeClr>
            </a:solidFill>
            <a:prstDash val="solid"/>
            <a:round/>
            <a:headEnd type="none" w="sm" len="sm"/>
            <a:tailEnd type="none" w="sm" len="sm"/>
          </a:ln>
        </p:spPr>
      </p:cxnSp>
      <p:cxnSp>
        <p:nvCxnSpPr>
          <p:cNvPr id="11" name="Google Shape;94;p8">
            <a:extLst>
              <a:ext uri="{FF2B5EF4-FFF2-40B4-BE49-F238E27FC236}">
                <a16:creationId xmlns:a16="http://schemas.microsoft.com/office/drawing/2014/main" id="{7BE5B951-C636-8845-8222-79560BC411AD}"/>
              </a:ext>
            </a:extLst>
          </p:cNvPr>
          <p:cNvCxnSpPr/>
          <p:nvPr/>
        </p:nvCxnSpPr>
        <p:spPr>
          <a:xfrm rot="10800000">
            <a:off x="7191926" y="4519734"/>
            <a:ext cx="364186" cy="820125"/>
          </a:xfrm>
          <a:prstGeom prst="straightConnector1">
            <a:avLst/>
          </a:prstGeom>
          <a:noFill/>
          <a:ln w="12700" cap="flat" cmpd="sng">
            <a:solidFill>
              <a:schemeClr val="accent4">
                <a:lumMod val="50000"/>
              </a:schemeClr>
            </a:solidFill>
            <a:prstDash val="solid"/>
            <a:round/>
            <a:headEnd type="none" w="sm" len="sm"/>
            <a:tailEnd type="none" w="sm" len="sm"/>
          </a:ln>
        </p:spPr>
      </p:cxnSp>
      <p:sp>
        <p:nvSpPr>
          <p:cNvPr id="12" name="Rectangle 11">
            <a:extLst>
              <a:ext uri="{FF2B5EF4-FFF2-40B4-BE49-F238E27FC236}">
                <a16:creationId xmlns:a16="http://schemas.microsoft.com/office/drawing/2014/main" id="{874801FC-BAC0-184F-A7AF-92F21E89ED1E}"/>
              </a:ext>
            </a:extLst>
          </p:cNvPr>
          <p:cNvSpPr/>
          <p:nvPr/>
        </p:nvSpPr>
        <p:spPr>
          <a:xfrm>
            <a:off x="349060" y="1703804"/>
            <a:ext cx="4572000" cy="966931"/>
          </a:xfrm>
          <a:prstGeom prst="rect">
            <a:avLst/>
          </a:prstGeom>
        </p:spPr>
        <p:txBody>
          <a:bodyPr>
            <a:spAutoFit/>
          </a:bodyPr>
          <a:lstStyle/>
          <a:p>
            <a:pPr lvl="0">
              <a:lnSpc>
                <a:spcPct val="107000"/>
              </a:lnSpc>
              <a:spcBef>
                <a:spcPts val="0"/>
              </a:spcBef>
              <a:spcAft>
                <a:spcPts val="0"/>
              </a:spcAft>
              <a:buClr>
                <a:schemeClr val="dk1"/>
              </a:buClr>
              <a:buSzPts val="1800"/>
            </a:pPr>
            <a:r>
              <a:rPr lang="en-GB" dirty="0">
                <a:solidFill>
                  <a:schemeClr val="dk1"/>
                </a:solidFill>
                <a:latin typeface="Open Sans"/>
                <a:ea typeface="Open Sans"/>
                <a:cs typeface="Open Sans"/>
                <a:sym typeface="Open Sans"/>
              </a:rPr>
              <a:t>As the main sequence star expands to form the </a:t>
            </a:r>
            <a:r>
              <a:rPr lang="en-GB" b="1" dirty="0">
                <a:solidFill>
                  <a:schemeClr val="dk1"/>
                </a:solidFill>
                <a:latin typeface="Open Sans"/>
                <a:ea typeface="Open Sans"/>
                <a:cs typeface="Open Sans"/>
                <a:sym typeface="Open Sans"/>
              </a:rPr>
              <a:t>red giant</a:t>
            </a:r>
            <a:r>
              <a:rPr lang="en-GB" dirty="0">
                <a:solidFill>
                  <a:schemeClr val="dk1"/>
                </a:solidFill>
                <a:latin typeface="Open Sans"/>
                <a:ea typeface="Open Sans"/>
                <a:cs typeface="Open Sans"/>
                <a:sym typeface="Open Sans"/>
              </a:rPr>
              <a:t>, it cools. The cooling is what causes it to appear more red. </a:t>
            </a:r>
          </a:p>
        </p:txBody>
      </p:sp>
      <p:sp>
        <p:nvSpPr>
          <p:cNvPr id="13" name="Rectangle 12">
            <a:extLst>
              <a:ext uri="{FF2B5EF4-FFF2-40B4-BE49-F238E27FC236}">
                <a16:creationId xmlns:a16="http://schemas.microsoft.com/office/drawing/2014/main" id="{67F71CBD-CC73-6842-8B1A-28E91CDF3A66}"/>
              </a:ext>
            </a:extLst>
          </p:cNvPr>
          <p:cNvSpPr/>
          <p:nvPr/>
        </p:nvSpPr>
        <p:spPr>
          <a:xfrm>
            <a:off x="349060" y="2839247"/>
            <a:ext cx="4572000" cy="670568"/>
          </a:xfrm>
          <a:prstGeom prst="rect">
            <a:avLst/>
          </a:prstGeom>
        </p:spPr>
        <p:txBody>
          <a:bodyPr>
            <a:spAutoFit/>
          </a:bodyPr>
          <a:lstStyle/>
          <a:p>
            <a:pPr lvl="0">
              <a:lnSpc>
                <a:spcPct val="107000"/>
              </a:lnSpc>
              <a:spcBef>
                <a:spcPts val="800"/>
              </a:spcBef>
              <a:spcAft>
                <a:spcPts val="0"/>
              </a:spcAft>
              <a:buClr>
                <a:schemeClr val="dk1"/>
              </a:buClr>
              <a:buSzPts val="1800"/>
            </a:pPr>
            <a:r>
              <a:rPr lang="en-GB" dirty="0">
                <a:solidFill>
                  <a:schemeClr val="dk1"/>
                </a:solidFill>
                <a:latin typeface="Open Sans"/>
                <a:ea typeface="Open Sans"/>
                <a:cs typeface="Open Sans"/>
                <a:sym typeface="Open Sans"/>
              </a:rPr>
              <a:t>The red giant is larger that the main sequence star, which makes it brighter. </a:t>
            </a:r>
          </a:p>
        </p:txBody>
      </p:sp>
    </p:spTree>
    <p:extLst>
      <p:ext uri="{BB962C8B-B14F-4D97-AF65-F5344CB8AC3E}">
        <p14:creationId xmlns:p14="http://schemas.microsoft.com/office/powerpoint/2010/main" val="354961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99;p9">
            <a:extLst>
              <a:ext uri="{FF2B5EF4-FFF2-40B4-BE49-F238E27FC236}">
                <a16:creationId xmlns:a16="http://schemas.microsoft.com/office/drawing/2014/main" id="{1E329818-3B1D-C94D-B39C-6FDC569FEC5B}"/>
              </a:ext>
            </a:extLst>
          </p:cNvPr>
          <p:cNvSpPr txBox="1">
            <a:spLocks/>
          </p:cNvSpPr>
          <p:nvPr/>
        </p:nvSpPr>
        <p:spPr>
          <a:xfrm>
            <a:off x="83127" y="238283"/>
            <a:ext cx="9144000" cy="620713"/>
          </a:xfrm>
          <a:prstGeom prst="rect">
            <a:avLst/>
          </a:prstGeom>
          <a:noFill/>
          <a:ln>
            <a:noFill/>
          </a:ln>
        </p:spPr>
        <p:txBody>
          <a:bodyPr spcFirstLastPara="1" wrap="square" lIns="91425" tIns="45700" rIns="91425" bIns="45700" anchor="t" anchorCtr="0">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a:spcBef>
                <a:spcPts val="0"/>
              </a:spcBef>
              <a:spcAft>
                <a:spcPts val="0"/>
              </a:spcAft>
            </a:pPr>
            <a:r>
              <a:rPr lang="en-GB" sz="3600" b="1" dirty="0">
                <a:solidFill>
                  <a:schemeClr val="accent4">
                    <a:lumMod val="50000"/>
                  </a:schemeClr>
                </a:solidFill>
                <a:latin typeface="Open Sans"/>
                <a:ea typeface="Open Sans"/>
                <a:cs typeface="Open Sans"/>
                <a:sym typeface="Open Sans"/>
              </a:rPr>
              <a:t>White Dwarf</a:t>
            </a:r>
            <a:endParaRPr lang="en-GB" dirty="0">
              <a:solidFill>
                <a:schemeClr val="accent4">
                  <a:lumMod val="50000"/>
                </a:schemeClr>
              </a:solidFill>
            </a:endParaRPr>
          </a:p>
        </p:txBody>
      </p:sp>
      <p:sp>
        <p:nvSpPr>
          <p:cNvPr id="3" name="Google Shape;100;p9">
            <a:extLst>
              <a:ext uri="{FF2B5EF4-FFF2-40B4-BE49-F238E27FC236}">
                <a16:creationId xmlns:a16="http://schemas.microsoft.com/office/drawing/2014/main" id="{D23AA699-D10F-0F47-A945-6C61A236CE8A}"/>
              </a:ext>
            </a:extLst>
          </p:cNvPr>
          <p:cNvSpPr txBox="1"/>
          <p:nvPr/>
        </p:nvSpPr>
        <p:spPr>
          <a:xfrm>
            <a:off x="730592" y="1623087"/>
            <a:ext cx="4656666" cy="4431983"/>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At the end of the red giant stage, fusion stops and the gravitational forces acting inwards are stronger than the expansive forces acting outwards.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This causes the star to collapse inwards.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The outer layers of the star are expelled and the leftover core is known as a </a:t>
            </a:r>
            <a:r>
              <a:rPr lang="en-GB" sz="1800" b="1" dirty="0">
                <a:solidFill>
                  <a:schemeClr val="dk1"/>
                </a:solidFill>
                <a:latin typeface="Open Sans"/>
                <a:ea typeface="Open Sans"/>
                <a:cs typeface="Open Sans"/>
                <a:sym typeface="Open Sans"/>
              </a:rPr>
              <a:t>white dwarf</a:t>
            </a:r>
            <a:r>
              <a:rPr lang="en-GB" sz="1800" dirty="0">
                <a:solidFill>
                  <a:schemeClr val="dk1"/>
                </a:solidFill>
                <a:latin typeface="Open Sans"/>
                <a:ea typeface="Open Sans"/>
                <a:cs typeface="Open Sans"/>
                <a:sym typeface="Open Sans"/>
              </a:rPr>
              <a:t>. </a:t>
            </a:r>
            <a:endParaRPr dirty="0"/>
          </a:p>
          <a:p>
            <a:pPr marL="0" marR="0" lvl="0" indent="0" algn="l" rtl="0">
              <a:spcBef>
                <a:spcPts val="600"/>
              </a:spcBef>
              <a:spcAft>
                <a:spcPts val="0"/>
              </a:spcAft>
              <a:buClr>
                <a:schemeClr val="dk1"/>
              </a:buClr>
              <a:buSzPts val="1800"/>
              <a:buFont typeface="Calibri"/>
              <a:buNone/>
            </a:pPr>
            <a:endParaRPr sz="1800" dirty="0">
              <a:solidFill>
                <a:schemeClr val="dk1"/>
              </a:solidFill>
              <a:latin typeface="Open Sans"/>
              <a:ea typeface="Open Sans"/>
              <a:cs typeface="Open Sans"/>
              <a:sym typeface="Open Sans"/>
            </a:endParaRPr>
          </a:p>
          <a:p>
            <a:pPr marL="0" marR="0" lvl="0" indent="0" algn="l" rtl="0">
              <a:spcBef>
                <a:spcPts val="600"/>
              </a:spcBef>
              <a:spcAft>
                <a:spcPts val="0"/>
              </a:spcAft>
              <a:buClr>
                <a:schemeClr val="dk1"/>
              </a:buClr>
              <a:buSzPts val="1800"/>
              <a:buFont typeface="Open Sans"/>
              <a:buNone/>
            </a:pPr>
            <a:r>
              <a:rPr lang="en-GB" sz="1800" dirty="0">
                <a:solidFill>
                  <a:schemeClr val="dk1"/>
                </a:solidFill>
                <a:latin typeface="Open Sans"/>
                <a:ea typeface="Open Sans"/>
                <a:cs typeface="Open Sans"/>
                <a:sym typeface="Open Sans"/>
              </a:rPr>
              <a:t>White dwarf stars are very bright and very hot because all of their energy is condensed into a small area.</a:t>
            </a:r>
            <a:endParaRPr sz="1800" dirty="0">
              <a:solidFill>
                <a:srgbClr val="262626"/>
              </a:solidFill>
              <a:latin typeface="Open Sans"/>
              <a:ea typeface="Open Sans"/>
              <a:cs typeface="Open Sans"/>
              <a:sym typeface="Open Sans"/>
            </a:endParaRPr>
          </a:p>
        </p:txBody>
      </p:sp>
      <p:pic>
        <p:nvPicPr>
          <p:cNvPr id="7" name="Picture 6" descr="Logo, company name&#10;&#10;Description automatically generated">
            <a:extLst>
              <a:ext uri="{FF2B5EF4-FFF2-40B4-BE49-F238E27FC236}">
                <a16:creationId xmlns:a16="http://schemas.microsoft.com/office/drawing/2014/main" id="{0FDA5DC4-FECA-1C46-9DA8-0148BF140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753" y="1485900"/>
            <a:ext cx="4184374" cy="4184374"/>
          </a:xfrm>
          <a:prstGeom prst="rect">
            <a:avLst/>
          </a:prstGeom>
        </p:spPr>
      </p:pic>
    </p:spTree>
    <p:extLst>
      <p:ext uri="{BB962C8B-B14F-4D97-AF65-F5344CB8AC3E}">
        <p14:creationId xmlns:p14="http://schemas.microsoft.com/office/powerpoint/2010/main" val="39201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rIns="0">
        <a:spAutoFit/>
      </a:bodyPr>
      <a:lstStyle>
        <a:defPPr algn="l" fontAlgn="auto">
          <a:lnSpc>
            <a:spcPts val="2300"/>
          </a:lnSpc>
          <a:spcAft>
            <a:spcPts val="600"/>
          </a:spcAft>
          <a:defRPr sz="1800" b="1" spc="20" dirty="0">
            <a:solidFill>
              <a:schemeClr val="tx1">
                <a:lumMod val="85000"/>
                <a:lumOff val="15000"/>
              </a:schemeClr>
            </a:solidFill>
            <a:latin typeface="Open Sans" pitchFamily="34" charset="0"/>
            <a:ea typeface="Open Sans" pitchFamily="34" charset="0"/>
            <a:cs typeface="Open Sans" pitchFamily="34" charset="0"/>
          </a:defRPr>
        </a:defPPr>
      </a:lstStyle>
    </a:txDef>
  </a:objectDefaults>
  <a:extraClrSchemeLst/>
  <a:extLst>
    <a:ext uri="{05A4C25C-085E-4340-85A3-A5531E510DB2}">
      <thm15:themeFamily xmlns:thm15="http://schemas.microsoft.com/office/thememl/2012/main" name="Presentation5" id="{16CA6280-818A-4BE9-B700-9803C884C238}" vid="{3716A22B-4D9E-40DF-B017-4456983BD0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B7C657-4880-4CEA-85FB-8DE675851CB5}"/>
</file>

<file path=customXml/itemProps2.xml><?xml version="1.0" encoding="utf-8"?>
<ds:datastoreItem xmlns:ds="http://schemas.openxmlformats.org/officeDocument/2006/customXml" ds:itemID="{2DE8E11B-3D10-41C2-893D-F514E1E2E038}"/>
</file>

<file path=docProps/app.xml><?xml version="1.0" encoding="utf-8"?>
<Properties xmlns="http://schemas.openxmlformats.org/officeDocument/2006/extended-properties" xmlns:vt="http://schemas.openxmlformats.org/officeDocument/2006/docPropsVTypes">
  <Template>Office Theme</Template>
  <TotalTime>184</TotalTime>
  <Words>922</Words>
  <Application>Microsoft Macintosh PowerPoint</Application>
  <PresentationFormat>On-screen Show (4:3)</PresentationFormat>
  <Paragraphs>116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 Office</dc:creator>
  <cp:lastModifiedBy>T Office</cp:lastModifiedBy>
  <cp:revision>2</cp:revision>
  <dcterms:created xsi:type="dcterms:W3CDTF">2022-02-23T10:57:18Z</dcterms:created>
  <dcterms:modified xsi:type="dcterms:W3CDTF">2022-03-07T11:38:04Z</dcterms:modified>
</cp:coreProperties>
</file>